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comments/comment1.xml" ContentType="application/vnd.openxmlformats-officedocument.presentationml.comment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8" r:id="rId1"/>
  </p:sldMasterIdLst>
  <p:notesMasterIdLst>
    <p:notesMasterId r:id="rId21"/>
  </p:notesMasterIdLst>
  <p:sldIdLst>
    <p:sldId id="256" r:id="rId2"/>
    <p:sldId id="267" r:id="rId3"/>
    <p:sldId id="260" r:id="rId4"/>
    <p:sldId id="261" r:id="rId5"/>
    <p:sldId id="262" r:id="rId6"/>
    <p:sldId id="263" r:id="rId7"/>
    <p:sldId id="257" r:id="rId8"/>
    <p:sldId id="265" r:id="rId9"/>
    <p:sldId id="266" r:id="rId10"/>
    <p:sldId id="271" r:id="rId11"/>
    <p:sldId id="272" r:id="rId12"/>
    <p:sldId id="278" r:id="rId13"/>
    <p:sldId id="279" r:id="rId14"/>
    <p:sldId id="280" r:id="rId15"/>
    <p:sldId id="258" r:id="rId16"/>
    <p:sldId id="259" r:id="rId17"/>
    <p:sldId id="264" r:id="rId18"/>
    <p:sldId id="269"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zir Mohammad" initials="N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70" autoAdjust="0"/>
    <p:restoredTop sz="94434" autoAdjust="0"/>
  </p:normalViewPr>
  <p:slideViewPr>
    <p:cSldViewPr snapToGrid="0">
      <p:cViewPr varScale="1">
        <p:scale>
          <a:sx n="70" d="100"/>
          <a:sy n="70" d="100"/>
        </p:scale>
        <p:origin x="76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2-20T23:07:45.384" idx="1">
    <p:pos x="10" y="10"/>
    <p:text>customers should be able to add items  in the basket </p:text>
    <p:extLst>
      <p:ext uri="{C676402C-5697-4E1C-873F-D02D1690AC5C}">
        <p15:threadingInfo xmlns:p15="http://schemas.microsoft.com/office/powerpoint/2012/main" timeZoneBias="0"/>
      </p:ext>
    </p:extLst>
  </p:cm>
</p:cmLst>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18.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88FF8-083B-4E74-B8D7-31FA7F7036C0}" type="datetimeFigureOut">
              <a:rPr lang="en-GB" smtClean="0"/>
              <a:t>20/02/2017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03803C-814C-4409-869F-E55C88A53A5E}" type="slidenum">
              <a:rPr lang="en-GB" smtClean="0"/>
              <a:t>‹#›</a:t>
            </a:fld>
            <a:endParaRPr lang="en-GB"/>
          </a:p>
        </p:txBody>
      </p:sp>
    </p:spTree>
    <p:extLst>
      <p:ext uri="{BB962C8B-B14F-4D97-AF65-F5344CB8AC3E}">
        <p14:creationId xmlns:p14="http://schemas.microsoft.com/office/powerpoint/2010/main" val="1421788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a:t>
            </a:fld>
            <a:endParaRPr lang="en-GB"/>
          </a:p>
        </p:txBody>
      </p:sp>
    </p:spTree>
    <p:extLst>
      <p:ext uri="{BB962C8B-B14F-4D97-AF65-F5344CB8AC3E}">
        <p14:creationId xmlns:p14="http://schemas.microsoft.com/office/powerpoint/2010/main" val="3441166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marL="342900" indent="-342900">
              <a:lnSpc>
                <a:spcPct val="100000"/>
              </a:lnSpc>
              <a:spcBef>
                <a:spcPts val="0"/>
              </a:spcBef>
              <a:buClrTx/>
              <a:buSzTx/>
            </a:pPr>
            <a:r>
              <a:rPr lang="en-GB" dirty="0" smtClean="0"/>
              <a:t>In Week 1 and Week 2 all we have mostly done is sorting into team of 4. </a:t>
            </a:r>
          </a:p>
          <a:p>
            <a:pPr marL="342900" indent="-342900">
              <a:lnSpc>
                <a:spcPct val="100000"/>
              </a:lnSpc>
              <a:spcBef>
                <a:spcPts val="0"/>
              </a:spcBef>
              <a:buClrTx/>
              <a:buSzTx/>
            </a:pPr>
            <a:r>
              <a:rPr lang="en-GB" dirty="0" smtClean="0"/>
              <a:t>In the following week we have been deciding what role we are going to do in this project. </a:t>
            </a:r>
          </a:p>
          <a:p>
            <a:pPr marL="342900" indent="-342900">
              <a:lnSpc>
                <a:spcPct val="100000"/>
              </a:lnSpc>
              <a:spcBef>
                <a:spcPts val="0"/>
              </a:spcBef>
              <a:buClrTx/>
              <a:buSzTx/>
            </a:pPr>
            <a:r>
              <a:rPr lang="en-GB" dirty="0" smtClean="0"/>
              <a:t>Jennifer is documentation, Benjamin is on QA, </a:t>
            </a:r>
            <a:r>
              <a:rPr lang="en-GB" dirty="0" err="1" smtClean="0"/>
              <a:t>Nazir</a:t>
            </a:r>
            <a:r>
              <a:rPr lang="en-GB" dirty="0" smtClean="0"/>
              <a:t> is the User Docs and </a:t>
            </a:r>
            <a:r>
              <a:rPr lang="en-GB" dirty="0" err="1" smtClean="0"/>
              <a:t>Anis</a:t>
            </a:r>
            <a:r>
              <a:rPr lang="en-GB" dirty="0" smtClean="0"/>
              <a:t> is in Project Management. </a:t>
            </a:r>
          </a:p>
          <a:p>
            <a:pPr marL="342900" indent="-342900">
              <a:lnSpc>
                <a:spcPct val="100000"/>
              </a:lnSpc>
              <a:spcBef>
                <a:spcPts val="0"/>
              </a:spcBef>
              <a:buClrTx/>
              <a:buSzTx/>
            </a:pPr>
            <a:r>
              <a:rPr lang="en-GB" dirty="0" smtClean="0"/>
              <a:t>We have also logged in the GitHub which will be our website where we can communicate, update, share information and work. </a:t>
            </a:r>
          </a:p>
          <a:p>
            <a:pPr marL="342900" indent="-342900">
              <a:lnSpc>
                <a:spcPct val="100000"/>
              </a:lnSpc>
              <a:spcBef>
                <a:spcPts val="0"/>
              </a:spcBef>
              <a:buClrTx/>
              <a:buSzTx/>
            </a:pPr>
            <a:r>
              <a:rPr lang="en-GB" dirty="0" smtClean="0"/>
              <a:t>After that had a long chat on the possible idea for the project. From what we had discuss we will be making a rental shop which will sell groceries, cloth, pharmacy, household and electronic.   </a:t>
            </a:r>
          </a:p>
          <a:p>
            <a:pPr marL="342900" indent="-342900">
              <a:lnSpc>
                <a:spcPct val="100000"/>
              </a:lnSpc>
              <a:spcBef>
                <a:spcPts val="0"/>
              </a:spcBef>
              <a:buClrTx/>
              <a:buSzTx/>
            </a:pPr>
            <a:r>
              <a:rPr lang="en-GB" dirty="0" smtClean="0"/>
              <a:t>We then defined the specification like language needs and requirements need to be done.</a:t>
            </a:r>
            <a:endParaRPr lang="en-GB" dirty="0"/>
          </a:p>
        </p:txBody>
      </p:sp>
      <p:sp>
        <p:nvSpPr>
          <p:cNvPr id="4" name="Slide Number Placeholder 3"/>
          <p:cNvSpPr>
            <a:spLocks noGrp="1"/>
          </p:cNvSpPr>
          <p:nvPr>
            <p:ph type="sldNum" sz="quarter" idx="10"/>
          </p:nvPr>
        </p:nvSpPr>
        <p:spPr/>
        <p:txBody>
          <a:bodyPr/>
          <a:lstStyle/>
          <a:p>
            <a:fld id="{1903803C-814C-4409-869F-E55C88A53A5E}" type="slidenum">
              <a:rPr lang="en-GB" smtClean="0"/>
              <a:t>15</a:t>
            </a:fld>
            <a:endParaRPr lang="en-GB"/>
          </a:p>
        </p:txBody>
      </p:sp>
    </p:spTree>
    <p:extLst>
      <p:ext uri="{BB962C8B-B14F-4D97-AF65-F5344CB8AC3E}">
        <p14:creationId xmlns:p14="http://schemas.microsoft.com/office/powerpoint/2010/main" val="3108352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r>
              <a:rPr lang="en-GB" dirty="0" smtClean="0"/>
              <a:t>In this following weeks we had been ticking off specification one by one like name FCEPH which is the first letter of the product we will be selling like Food, cloth, Pharmacy, Household.  Possible slogan like low price, high quality! Bring quality to you.  Colour requirement like white, green blue. </a:t>
            </a:r>
          </a:p>
          <a:p>
            <a:r>
              <a:rPr lang="en-GB" dirty="0" smtClean="0"/>
              <a:t>Jennifer and Benjamin has started the web designing, while </a:t>
            </a:r>
            <a:r>
              <a:rPr lang="en-GB" dirty="0" err="1" smtClean="0"/>
              <a:t>Anis</a:t>
            </a:r>
            <a:r>
              <a:rPr lang="en-GB" dirty="0" smtClean="0"/>
              <a:t> and </a:t>
            </a:r>
            <a:r>
              <a:rPr lang="en-GB" dirty="0" err="1" smtClean="0"/>
              <a:t>Nazir</a:t>
            </a:r>
            <a:r>
              <a:rPr lang="en-GB" dirty="0" smtClean="0"/>
              <a:t> will be doing the mobile app development. </a:t>
            </a:r>
          </a:p>
          <a:p>
            <a:r>
              <a:rPr lang="en-GB" dirty="0" smtClean="0"/>
              <a:t>We also made the WBS which the lecture was based on. Were me </a:t>
            </a:r>
          </a:p>
          <a:p>
            <a:endParaRPr lang="en-GB" dirty="0"/>
          </a:p>
        </p:txBody>
      </p:sp>
      <p:sp>
        <p:nvSpPr>
          <p:cNvPr id="4" name="Slide Number Placeholder 3"/>
          <p:cNvSpPr>
            <a:spLocks noGrp="1"/>
          </p:cNvSpPr>
          <p:nvPr>
            <p:ph type="sldNum" sz="quarter" idx="10"/>
          </p:nvPr>
        </p:nvSpPr>
        <p:spPr/>
        <p:txBody>
          <a:bodyPr/>
          <a:lstStyle/>
          <a:p>
            <a:fld id="{1903803C-814C-4409-869F-E55C88A53A5E}" type="slidenum">
              <a:rPr lang="en-GB" smtClean="0"/>
              <a:t>16</a:t>
            </a:fld>
            <a:endParaRPr lang="en-GB"/>
          </a:p>
        </p:txBody>
      </p:sp>
    </p:spTree>
    <p:extLst>
      <p:ext uri="{BB962C8B-B14F-4D97-AF65-F5344CB8AC3E}">
        <p14:creationId xmlns:p14="http://schemas.microsoft.com/office/powerpoint/2010/main" val="2500768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We did the Gantt chart which was the lecture was based on. In there we fill with amount of the work done in certain amount of time. </a:t>
            </a:r>
          </a:p>
          <a:p>
            <a:endParaRPr lang="en-GB" dirty="0"/>
          </a:p>
        </p:txBody>
      </p:sp>
      <p:sp>
        <p:nvSpPr>
          <p:cNvPr id="4" name="Slide Number Placeholder 3"/>
          <p:cNvSpPr>
            <a:spLocks noGrp="1"/>
          </p:cNvSpPr>
          <p:nvPr>
            <p:ph type="sldNum" sz="quarter" idx="10"/>
          </p:nvPr>
        </p:nvSpPr>
        <p:spPr/>
        <p:txBody>
          <a:bodyPr/>
          <a:lstStyle/>
          <a:p>
            <a:fld id="{1903803C-814C-4409-869F-E55C88A53A5E}" type="slidenum">
              <a:rPr lang="en-GB" smtClean="0"/>
              <a:t>17</a:t>
            </a:fld>
            <a:endParaRPr lang="en-GB"/>
          </a:p>
        </p:txBody>
      </p:sp>
    </p:spTree>
    <p:extLst>
      <p:ext uri="{BB962C8B-B14F-4D97-AF65-F5344CB8AC3E}">
        <p14:creationId xmlns:p14="http://schemas.microsoft.com/office/powerpoint/2010/main" val="2345976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18</a:t>
            </a:fld>
            <a:endParaRPr lang="en-GB"/>
          </a:p>
        </p:txBody>
      </p:sp>
    </p:spTree>
    <p:extLst>
      <p:ext uri="{BB962C8B-B14F-4D97-AF65-F5344CB8AC3E}">
        <p14:creationId xmlns:p14="http://schemas.microsoft.com/office/powerpoint/2010/main" val="571550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19</a:t>
            </a:fld>
            <a:endParaRPr lang="en-GB"/>
          </a:p>
        </p:txBody>
      </p:sp>
    </p:spTree>
    <p:extLst>
      <p:ext uri="{BB962C8B-B14F-4D97-AF65-F5344CB8AC3E}">
        <p14:creationId xmlns:p14="http://schemas.microsoft.com/office/powerpoint/2010/main" val="1699261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2</a:t>
            </a:fld>
            <a:endParaRPr lang="en-GB"/>
          </a:p>
        </p:txBody>
      </p:sp>
    </p:spTree>
    <p:extLst>
      <p:ext uri="{BB962C8B-B14F-4D97-AF65-F5344CB8AC3E}">
        <p14:creationId xmlns:p14="http://schemas.microsoft.com/office/powerpoint/2010/main" val="1476486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3</a:t>
            </a:fld>
            <a:endParaRPr lang="en-GB"/>
          </a:p>
        </p:txBody>
      </p:sp>
    </p:spTree>
    <p:extLst>
      <p:ext uri="{BB962C8B-B14F-4D97-AF65-F5344CB8AC3E}">
        <p14:creationId xmlns:p14="http://schemas.microsoft.com/office/powerpoint/2010/main" val="4129655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4</a:t>
            </a:fld>
            <a:endParaRPr lang="en-GB"/>
          </a:p>
        </p:txBody>
      </p:sp>
    </p:spTree>
    <p:extLst>
      <p:ext uri="{BB962C8B-B14F-4D97-AF65-F5344CB8AC3E}">
        <p14:creationId xmlns:p14="http://schemas.microsoft.com/office/powerpoint/2010/main" val="18007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5</a:t>
            </a:fld>
            <a:endParaRPr lang="en-GB"/>
          </a:p>
        </p:txBody>
      </p:sp>
    </p:spTree>
    <p:extLst>
      <p:ext uri="{BB962C8B-B14F-4D97-AF65-F5344CB8AC3E}">
        <p14:creationId xmlns:p14="http://schemas.microsoft.com/office/powerpoint/2010/main" val="3500684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6</a:t>
            </a:fld>
            <a:endParaRPr lang="en-GB"/>
          </a:p>
        </p:txBody>
      </p:sp>
    </p:spTree>
    <p:extLst>
      <p:ext uri="{BB962C8B-B14F-4D97-AF65-F5344CB8AC3E}">
        <p14:creationId xmlns:p14="http://schemas.microsoft.com/office/powerpoint/2010/main" val="1790565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7</a:t>
            </a:fld>
            <a:endParaRPr lang="en-GB"/>
          </a:p>
        </p:txBody>
      </p:sp>
    </p:spTree>
    <p:extLst>
      <p:ext uri="{BB962C8B-B14F-4D97-AF65-F5344CB8AC3E}">
        <p14:creationId xmlns:p14="http://schemas.microsoft.com/office/powerpoint/2010/main" val="1537675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dirty="0"/>
          </a:p>
        </p:txBody>
      </p:sp>
      <p:sp>
        <p:nvSpPr>
          <p:cNvPr id="4" name="Slide Number Placeholder 3"/>
          <p:cNvSpPr>
            <a:spLocks noGrp="1"/>
          </p:cNvSpPr>
          <p:nvPr>
            <p:ph type="sldNum" sz="quarter" idx="10"/>
          </p:nvPr>
        </p:nvSpPr>
        <p:spPr/>
        <p:txBody>
          <a:bodyPr/>
          <a:lstStyle/>
          <a:p>
            <a:fld id="{1903803C-814C-4409-869F-E55C88A53A5E}" type="slidenum">
              <a:rPr lang="en-GB" smtClean="0"/>
              <a:t>8</a:t>
            </a:fld>
            <a:endParaRPr lang="en-GB"/>
          </a:p>
        </p:txBody>
      </p:sp>
    </p:spTree>
    <p:extLst>
      <p:ext uri="{BB962C8B-B14F-4D97-AF65-F5344CB8AC3E}">
        <p14:creationId xmlns:p14="http://schemas.microsoft.com/office/powerpoint/2010/main" val="3066793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1903803C-814C-4409-869F-E55C88A53A5E}" type="slidenum">
              <a:rPr lang="en-GB" smtClean="0"/>
              <a:t>9</a:t>
            </a:fld>
            <a:endParaRPr lang="en-GB"/>
          </a:p>
        </p:txBody>
      </p:sp>
    </p:spTree>
    <p:extLst>
      <p:ext uri="{BB962C8B-B14F-4D97-AF65-F5344CB8AC3E}">
        <p14:creationId xmlns:p14="http://schemas.microsoft.com/office/powerpoint/2010/main" val="3729190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217C01CDF565}" type="slidenum">
              <a:rPr lang="en-US" smtClean="0"/>
              <a:pPr/>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798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5758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7450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4716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668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0912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2197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542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645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238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7826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B61BEF0D-F0BB-DE4B-95CE-6DB70DBA9567}" type="datetimeFigureOut">
              <a:rPr lang="en-US" smtClean="0"/>
              <a:pPr/>
              <a:t>2/20/2017</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8692175"/>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tiff"/><Relationship Id="rId13" Type="http://schemas.openxmlformats.org/officeDocument/2006/relationships/image" Target="../media/image15.tiff"/><Relationship Id="rId3" Type="http://schemas.openxmlformats.org/officeDocument/2006/relationships/image" Target="../media/image5.tiff"/><Relationship Id="rId7" Type="http://schemas.openxmlformats.org/officeDocument/2006/relationships/image" Target="../media/image9.tiff"/><Relationship Id="rId12" Type="http://schemas.openxmlformats.org/officeDocument/2006/relationships/image" Target="../media/image14.tiff"/><Relationship Id="rId2" Type="http://schemas.openxmlformats.org/officeDocument/2006/relationships/image" Target="../media/image4.tiff"/><Relationship Id="rId1" Type="http://schemas.openxmlformats.org/officeDocument/2006/relationships/slideLayout" Target="../slideLayouts/slideLayout2.xml"/><Relationship Id="rId6" Type="http://schemas.openxmlformats.org/officeDocument/2006/relationships/image" Target="../media/image8.tiff"/><Relationship Id="rId11" Type="http://schemas.openxmlformats.org/officeDocument/2006/relationships/image" Target="../media/image13.tiff"/><Relationship Id="rId5" Type="http://schemas.openxmlformats.org/officeDocument/2006/relationships/image" Target="../media/image7.tiff"/><Relationship Id="rId10" Type="http://schemas.openxmlformats.org/officeDocument/2006/relationships/image" Target="../media/image12.tiff"/><Relationship Id="rId4" Type="http://schemas.openxmlformats.org/officeDocument/2006/relationships/image" Target="../media/image6.tiff"/><Relationship Id="rId9" Type="http://schemas.openxmlformats.org/officeDocument/2006/relationships/image" Target="../media/image11.tiff"/><Relationship Id="rId14" Type="http://schemas.openxmlformats.org/officeDocument/2006/relationships/image" Target="../media/image1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Group 3 – FCEPH</a:t>
            </a:r>
          </a:p>
        </p:txBody>
      </p:sp>
      <p:sp>
        <p:nvSpPr>
          <p:cNvPr id="3" name="Subtitle 2"/>
          <p:cNvSpPr>
            <a:spLocks noGrp="1"/>
          </p:cNvSpPr>
          <p:nvPr>
            <p:ph type="subTitle" idx="1"/>
          </p:nvPr>
        </p:nvSpPr>
        <p:spPr>
          <a:xfrm>
            <a:off x="1519707" y="3869634"/>
            <a:ext cx="9234152" cy="1388165"/>
          </a:xfrm>
        </p:spPr>
        <p:txBody>
          <a:bodyPr>
            <a:normAutofit/>
          </a:bodyPr>
          <a:lstStyle/>
          <a:p>
            <a:r>
              <a:rPr lang="en-GB" dirty="0" smtClean="0"/>
              <a:t>Team Project</a:t>
            </a:r>
            <a:endParaRPr lang="en-GB" dirty="0"/>
          </a:p>
          <a:p>
            <a:r>
              <a:rPr lang="en-GB" dirty="0" err="1" smtClean="0"/>
              <a:t>Anis</a:t>
            </a:r>
            <a:r>
              <a:rPr lang="en-GB" dirty="0" smtClean="0"/>
              <a:t> </a:t>
            </a:r>
            <a:r>
              <a:rPr lang="en-GB" dirty="0" err="1" smtClean="0"/>
              <a:t>Subba</a:t>
            </a:r>
            <a:r>
              <a:rPr lang="en-GB" dirty="0" smtClean="0"/>
              <a:t> - Jennifer Odongo - Benjamin </a:t>
            </a:r>
            <a:r>
              <a:rPr lang="en-GB" dirty="0" err="1" smtClean="0"/>
              <a:t>Mapamboli</a:t>
            </a:r>
            <a:r>
              <a:rPr lang="en-GB" dirty="0" smtClean="0"/>
              <a:t> - </a:t>
            </a:r>
            <a:r>
              <a:rPr lang="en-GB" dirty="0" err="1" smtClean="0"/>
              <a:t>Nazir</a:t>
            </a:r>
            <a:r>
              <a:rPr lang="en-GB" dirty="0" smtClean="0"/>
              <a:t> </a:t>
            </a:r>
            <a:r>
              <a:rPr lang="en-GB" dirty="0" err="1"/>
              <a:t>M</a:t>
            </a:r>
            <a:r>
              <a:rPr lang="en-GB" dirty="0" err="1" smtClean="0"/>
              <a:t>ohammmad</a:t>
            </a:r>
            <a:endParaRPr lang="en-GB" dirty="0"/>
          </a:p>
        </p:txBody>
      </p:sp>
      <p:sp>
        <p:nvSpPr>
          <p:cNvPr id="4" name="Subtitle 2"/>
          <p:cNvSpPr txBox="1">
            <a:spLocks/>
          </p:cNvSpPr>
          <p:nvPr/>
        </p:nvSpPr>
        <p:spPr>
          <a:xfrm>
            <a:off x="1685170" y="5318977"/>
            <a:ext cx="9234152" cy="66753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400"/>
              </a:spcBef>
              <a:buClr>
                <a:schemeClr val="accent1"/>
              </a:buClr>
              <a:buSzPct val="80000"/>
              <a:buFont typeface="Corbel" pitchFamily="34" charset="0"/>
              <a:buNone/>
              <a:defRPr sz="2200" kern="1200">
                <a:solidFill>
                  <a:srgbClr val="FFFFFF"/>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9pPr>
          </a:lstStyle>
          <a:p>
            <a:r>
              <a:rPr lang="en-GB" dirty="0"/>
              <a:t>https://github.com/AKLBeast/AKLbeast-</a:t>
            </a:r>
          </a:p>
        </p:txBody>
      </p:sp>
    </p:spTree>
    <p:extLst>
      <p:ext uri="{BB962C8B-B14F-4D97-AF65-F5344CB8AC3E}">
        <p14:creationId xmlns:p14="http://schemas.microsoft.com/office/powerpoint/2010/main" val="2879811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172872"/>
            <a:ext cx="9875520" cy="1356360"/>
          </a:xfrm>
        </p:spPr>
        <p:txBody>
          <a:bodyPr/>
          <a:lstStyle/>
          <a:p>
            <a:r>
              <a:rPr lang="en-GB" dirty="0"/>
              <a:t>FCEPH | Project </a:t>
            </a:r>
            <a:r>
              <a:rPr lang="en-GB" dirty="0" smtClean="0"/>
              <a:t>Plan - Gantt Chart</a:t>
            </a:r>
            <a:endParaRPr lang="en-GB" dirty="0"/>
          </a:p>
        </p:txBody>
      </p:sp>
      <p:pic>
        <p:nvPicPr>
          <p:cNvPr id="3" name="Picture 2"/>
          <p:cNvPicPr>
            <a:picLocks noChangeAspect="1"/>
          </p:cNvPicPr>
          <p:nvPr/>
        </p:nvPicPr>
        <p:blipFill>
          <a:blip r:embed="rId2"/>
          <a:stretch>
            <a:fillRect/>
          </a:stretch>
        </p:blipFill>
        <p:spPr>
          <a:xfrm>
            <a:off x="1430335" y="1287780"/>
            <a:ext cx="9300850" cy="5309516"/>
          </a:xfrm>
          <a:prstGeom prst="rect">
            <a:avLst/>
          </a:prstGeom>
        </p:spPr>
      </p:pic>
    </p:spTree>
    <p:extLst>
      <p:ext uri="{BB962C8B-B14F-4D97-AF65-F5344CB8AC3E}">
        <p14:creationId xmlns:p14="http://schemas.microsoft.com/office/powerpoint/2010/main" val="2032886178"/>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38524" y="37701"/>
            <a:ext cx="12123437" cy="854484"/>
          </a:xfrm>
        </p:spPr>
        <p:txBody>
          <a:bodyPr>
            <a:normAutofit fontScale="90000"/>
          </a:bodyPr>
          <a:lstStyle/>
          <a:p>
            <a:r>
              <a:rPr lang="en-US" dirty="0" smtClean="0"/>
              <a:t>Feature and concept Ideas from other supermarket apps</a:t>
            </a:r>
            <a:endParaRPr lang="en-US" dirty="0"/>
          </a:p>
        </p:txBody>
      </p:sp>
      <p:grpSp>
        <p:nvGrpSpPr>
          <p:cNvPr id="8" name="Group 7"/>
          <p:cNvGrpSpPr/>
          <p:nvPr/>
        </p:nvGrpSpPr>
        <p:grpSpPr>
          <a:xfrm>
            <a:off x="7650476" y="4029932"/>
            <a:ext cx="4282274" cy="2515051"/>
            <a:chOff x="5943190" y="4290037"/>
            <a:chExt cx="4222818" cy="2396148"/>
          </a:xfrm>
        </p:grpSpPr>
        <p:grpSp>
          <p:nvGrpSpPr>
            <p:cNvPr id="9" name="Group 8"/>
            <p:cNvGrpSpPr/>
            <p:nvPr/>
          </p:nvGrpSpPr>
          <p:grpSpPr>
            <a:xfrm>
              <a:off x="6002036" y="4290037"/>
              <a:ext cx="4163972" cy="2289547"/>
              <a:chOff x="2981752" y="2974306"/>
              <a:chExt cx="3548538" cy="1585975"/>
            </a:xfrm>
          </p:grpSpPr>
          <p:pic>
            <p:nvPicPr>
              <p:cNvPr id="14" name="Picture 13"/>
              <p:cNvPicPr>
                <a:picLocks noChangeAspect="1"/>
              </p:cNvPicPr>
              <p:nvPr/>
            </p:nvPicPr>
            <p:blipFill>
              <a:blip r:embed="rId2"/>
              <a:stretch>
                <a:fillRect/>
              </a:stretch>
            </p:blipFill>
            <p:spPr>
              <a:xfrm>
                <a:off x="2981752" y="2983523"/>
                <a:ext cx="881743" cy="1567543"/>
              </a:xfrm>
              <a:prstGeom prst="rect">
                <a:avLst/>
              </a:prstGeom>
            </p:spPr>
          </p:pic>
          <p:pic>
            <p:nvPicPr>
              <p:cNvPr id="15" name="Picture 14"/>
              <p:cNvPicPr>
                <a:picLocks noChangeAspect="1"/>
              </p:cNvPicPr>
              <p:nvPr/>
            </p:nvPicPr>
            <p:blipFill>
              <a:blip r:embed="rId3"/>
              <a:stretch>
                <a:fillRect/>
              </a:stretch>
            </p:blipFill>
            <p:spPr>
              <a:xfrm>
                <a:off x="3871686" y="2983523"/>
                <a:ext cx="886926" cy="1576758"/>
              </a:xfrm>
              <a:prstGeom prst="rect">
                <a:avLst/>
              </a:prstGeom>
            </p:spPr>
          </p:pic>
          <p:pic>
            <p:nvPicPr>
              <p:cNvPr id="16" name="Picture 15"/>
              <p:cNvPicPr>
                <a:picLocks noChangeAspect="1"/>
              </p:cNvPicPr>
              <p:nvPr/>
            </p:nvPicPr>
            <p:blipFill>
              <a:blip r:embed="rId4"/>
              <a:stretch>
                <a:fillRect/>
              </a:stretch>
            </p:blipFill>
            <p:spPr>
              <a:xfrm>
                <a:off x="4753429" y="2974306"/>
                <a:ext cx="886927" cy="1576759"/>
              </a:xfrm>
              <a:prstGeom prst="rect">
                <a:avLst/>
              </a:prstGeom>
            </p:spPr>
          </p:pic>
          <p:pic>
            <p:nvPicPr>
              <p:cNvPr id="17" name="Picture 16"/>
              <p:cNvPicPr>
                <a:picLocks noChangeAspect="1"/>
              </p:cNvPicPr>
              <p:nvPr/>
            </p:nvPicPr>
            <p:blipFill>
              <a:blip r:embed="rId5"/>
              <a:stretch>
                <a:fillRect/>
              </a:stretch>
            </p:blipFill>
            <p:spPr>
              <a:xfrm>
                <a:off x="5638179" y="2974306"/>
                <a:ext cx="892111" cy="1576760"/>
              </a:xfrm>
              <a:prstGeom prst="rect">
                <a:avLst/>
              </a:prstGeom>
            </p:spPr>
          </p:pic>
        </p:grpSp>
        <p:sp>
          <p:nvSpPr>
            <p:cNvPr id="10" name="Oval 9"/>
            <p:cNvSpPr/>
            <p:nvPr/>
          </p:nvSpPr>
          <p:spPr>
            <a:xfrm>
              <a:off x="5943190" y="4310934"/>
              <a:ext cx="489834" cy="2911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990638" y="4560039"/>
              <a:ext cx="1133851" cy="8509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034302" y="4650854"/>
              <a:ext cx="1034667" cy="20353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569338" y="4362530"/>
              <a:ext cx="546310" cy="2081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8983162" y="710855"/>
            <a:ext cx="3031771" cy="3159426"/>
            <a:chOff x="8145468" y="768508"/>
            <a:chExt cx="2866869" cy="2999775"/>
          </a:xfrm>
        </p:grpSpPr>
        <p:grpSp>
          <p:nvGrpSpPr>
            <p:cNvPr id="19" name="Group 18"/>
            <p:cNvGrpSpPr/>
            <p:nvPr/>
          </p:nvGrpSpPr>
          <p:grpSpPr>
            <a:xfrm>
              <a:off x="8214398" y="768508"/>
              <a:ext cx="2715756" cy="2878852"/>
              <a:chOff x="2436066" y="3581730"/>
              <a:chExt cx="3109758" cy="1788037"/>
            </a:xfrm>
          </p:grpSpPr>
          <p:pic>
            <p:nvPicPr>
              <p:cNvPr id="26" name="Picture 25"/>
              <p:cNvPicPr>
                <a:picLocks noChangeAspect="1"/>
              </p:cNvPicPr>
              <p:nvPr/>
            </p:nvPicPr>
            <p:blipFill>
              <a:blip r:embed="rId6"/>
              <a:stretch>
                <a:fillRect/>
              </a:stretch>
            </p:blipFill>
            <p:spPr>
              <a:xfrm>
                <a:off x="2436066" y="3583128"/>
                <a:ext cx="1081314" cy="1784679"/>
              </a:xfrm>
              <a:prstGeom prst="rect">
                <a:avLst/>
              </a:prstGeom>
            </p:spPr>
          </p:pic>
          <p:pic>
            <p:nvPicPr>
              <p:cNvPr id="27" name="Picture 26"/>
              <p:cNvPicPr>
                <a:picLocks noChangeAspect="1"/>
              </p:cNvPicPr>
              <p:nvPr/>
            </p:nvPicPr>
            <p:blipFill>
              <a:blip r:embed="rId7"/>
              <a:stretch>
                <a:fillRect/>
              </a:stretch>
            </p:blipFill>
            <p:spPr>
              <a:xfrm>
                <a:off x="3517380" y="3585088"/>
                <a:ext cx="1014413" cy="1784679"/>
              </a:xfrm>
              <a:prstGeom prst="rect">
                <a:avLst/>
              </a:prstGeom>
            </p:spPr>
          </p:pic>
          <p:pic>
            <p:nvPicPr>
              <p:cNvPr id="28" name="Picture 27"/>
              <p:cNvPicPr>
                <a:picLocks noChangeAspect="1"/>
              </p:cNvPicPr>
              <p:nvPr/>
            </p:nvPicPr>
            <p:blipFill>
              <a:blip r:embed="rId8"/>
              <a:stretch>
                <a:fillRect/>
              </a:stretch>
            </p:blipFill>
            <p:spPr>
              <a:xfrm>
                <a:off x="4531410" y="3581730"/>
                <a:ext cx="1014414" cy="1784679"/>
              </a:xfrm>
              <a:prstGeom prst="rect">
                <a:avLst/>
              </a:prstGeom>
            </p:spPr>
          </p:pic>
        </p:grpSp>
        <p:sp>
          <p:nvSpPr>
            <p:cNvPr id="20" name="Rectangle 19"/>
            <p:cNvSpPr/>
            <p:nvPr/>
          </p:nvSpPr>
          <p:spPr>
            <a:xfrm>
              <a:off x="9179830" y="1298033"/>
              <a:ext cx="868886" cy="18957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963510" y="1080466"/>
              <a:ext cx="1048827" cy="26878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145468" y="1617566"/>
              <a:ext cx="1069987" cy="44957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190972" y="1076166"/>
              <a:ext cx="1098387" cy="6217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8145469" y="3337724"/>
              <a:ext cx="1198849" cy="4193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9119175" y="797500"/>
              <a:ext cx="999328" cy="371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258013" y="4154487"/>
            <a:ext cx="3199045" cy="2423118"/>
            <a:chOff x="524178" y="4327384"/>
            <a:chExt cx="3063532" cy="2238894"/>
          </a:xfrm>
        </p:grpSpPr>
        <p:grpSp>
          <p:nvGrpSpPr>
            <p:cNvPr id="30" name="Group 29"/>
            <p:cNvGrpSpPr/>
            <p:nvPr/>
          </p:nvGrpSpPr>
          <p:grpSpPr>
            <a:xfrm>
              <a:off x="650616" y="4327384"/>
              <a:ext cx="2762367" cy="2057524"/>
              <a:chOff x="308428" y="3980330"/>
              <a:chExt cx="1625469" cy="1434089"/>
            </a:xfrm>
          </p:grpSpPr>
          <p:pic>
            <p:nvPicPr>
              <p:cNvPr id="33" name="Picture 32"/>
              <p:cNvPicPr>
                <a:picLocks noChangeAspect="1"/>
              </p:cNvPicPr>
              <p:nvPr/>
            </p:nvPicPr>
            <p:blipFill>
              <a:blip r:embed="rId9"/>
              <a:stretch>
                <a:fillRect/>
              </a:stretch>
            </p:blipFill>
            <p:spPr>
              <a:xfrm>
                <a:off x="308428" y="3980330"/>
                <a:ext cx="764022" cy="1434088"/>
              </a:xfrm>
              <a:prstGeom prst="rect">
                <a:avLst/>
              </a:prstGeom>
            </p:spPr>
          </p:pic>
          <p:pic>
            <p:nvPicPr>
              <p:cNvPr id="34" name="Picture 33"/>
              <p:cNvPicPr>
                <a:picLocks noChangeAspect="1"/>
              </p:cNvPicPr>
              <p:nvPr/>
            </p:nvPicPr>
            <p:blipFill>
              <a:blip r:embed="rId10"/>
              <a:stretch>
                <a:fillRect/>
              </a:stretch>
            </p:blipFill>
            <p:spPr>
              <a:xfrm>
                <a:off x="1072450" y="3980331"/>
                <a:ext cx="861447" cy="1434088"/>
              </a:xfrm>
              <a:prstGeom prst="rect">
                <a:avLst/>
              </a:prstGeom>
            </p:spPr>
          </p:pic>
        </p:grpSp>
        <p:sp>
          <p:nvSpPr>
            <p:cNvPr id="31" name="Rectangle 30"/>
            <p:cNvSpPr/>
            <p:nvPr/>
          </p:nvSpPr>
          <p:spPr>
            <a:xfrm>
              <a:off x="1875394" y="4705957"/>
              <a:ext cx="1712316" cy="8911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24178" y="4570635"/>
              <a:ext cx="1106599" cy="19956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TextBox 34"/>
          <p:cNvSpPr txBox="1"/>
          <p:nvPr/>
        </p:nvSpPr>
        <p:spPr>
          <a:xfrm>
            <a:off x="5172845" y="788255"/>
            <a:ext cx="1513430" cy="1446550"/>
          </a:xfrm>
          <a:prstGeom prst="rect">
            <a:avLst/>
          </a:prstGeom>
          <a:noFill/>
          <a:ln>
            <a:solidFill>
              <a:schemeClr val="tx1"/>
            </a:solidFill>
          </a:ln>
        </p:spPr>
        <p:txBody>
          <a:bodyPr wrap="square" rtlCol="0">
            <a:spAutoFit/>
          </a:bodyPr>
          <a:lstStyle/>
          <a:p>
            <a:r>
              <a:rPr lang="en-US" sz="1100" dirty="0" smtClean="0"/>
              <a:t>(2)</a:t>
            </a:r>
          </a:p>
          <a:p>
            <a:r>
              <a:rPr lang="en-US" sz="1100" dirty="0" smtClean="0"/>
              <a:t>This is the Aldi, some of the features that I have noticed are : </a:t>
            </a:r>
          </a:p>
          <a:p>
            <a:pPr marL="171450" indent="-171450">
              <a:buFont typeface="Arial" charset="0"/>
              <a:buChar char="•"/>
            </a:pPr>
            <a:r>
              <a:rPr lang="en-US" sz="1100" dirty="0" smtClean="0"/>
              <a:t>Instruction on how to function the app.</a:t>
            </a:r>
          </a:p>
          <a:p>
            <a:pPr marL="171450" indent="-171450">
              <a:buFont typeface="Arial" charset="0"/>
              <a:buChar char="•"/>
            </a:pPr>
            <a:r>
              <a:rPr lang="en-US" sz="1100" dirty="0" smtClean="0"/>
              <a:t>Sliding Menu bar. </a:t>
            </a:r>
          </a:p>
          <a:p>
            <a:pPr marL="171450" indent="-171450">
              <a:buFont typeface="Arial" charset="0"/>
              <a:buChar char="•"/>
            </a:pPr>
            <a:r>
              <a:rPr lang="en-US" sz="1100" dirty="0" smtClean="0"/>
              <a:t>Basket action bar </a:t>
            </a:r>
          </a:p>
        </p:txBody>
      </p:sp>
      <p:grpSp>
        <p:nvGrpSpPr>
          <p:cNvPr id="36" name="Group 35"/>
          <p:cNvGrpSpPr/>
          <p:nvPr/>
        </p:nvGrpSpPr>
        <p:grpSpPr>
          <a:xfrm>
            <a:off x="293494" y="738659"/>
            <a:ext cx="4812705" cy="2831675"/>
            <a:chOff x="2060223" y="788831"/>
            <a:chExt cx="4244342" cy="2702670"/>
          </a:xfrm>
        </p:grpSpPr>
        <p:grpSp>
          <p:nvGrpSpPr>
            <p:cNvPr id="37" name="Group 36"/>
            <p:cNvGrpSpPr/>
            <p:nvPr/>
          </p:nvGrpSpPr>
          <p:grpSpPr>
            <a:xfrm>
              <a:off x="2195105" y="788831"/>
              <a:ext cx="4109460" cy="2702670"/>
              <a:chOff x="2587426" y="1328345"/>
              <a:chExt cx="5003675" cy="2178225"/>
            </a:xfrm>
          </p:grpSpPr>
          <p:pic>
            <p:nvPicPr>
              <p:cNvPr id="42" name="Picture 41"/>
              <p:cNvPicPr>
                <a:picLocks noChangeAspect="1"/>
              </p:cNvPicPr>
              <p:nvPr/>
            </p:nvPicPr>
            <p:blipFill>
              <a:blip r:embed="rId11"/>
              <a:stretch>
                <a:fillRect/>
              </a:stretch>
            </p:blipFill>
            <p:spPr>
              <a:xfrm>
                <a:off x="2587426" y="1328345"/>
                <a:ext cx="1277258" cy="2167468"/>
              </a:xfrm>
              <a:prstGeom prst="rect">
                <a:avLst/>
              </a:prstGeom>
            </p:spPr>
          </p:pic>
          <p:pic>
            <p:nvPicPr>
              <p:cNvPr id="43" name="Picture 42"/>
              <p:cNvPicPr>
                <a:picLocks noChangeAspect="1"/>
              </p:cNvPicPr>
              <p:nvPr/>
            </p:nvPicPr>
            <p:blipFill>
              <a:blip r:embed="rId12"/>
              <a:stretch>
                <a:fillRect/>
              </a:stretch>
            </p:blipFill>
            <p:spPr>
              <a:xfrm>
                <a:off x="3811475" y="1339102"/>
                <a:ext cx="1277258" cy="2167468"/>
              </a:xfrm>
              <a:prstGeom prst="rect">
                <a:avLst/>
              </a:prstGeom>
            </p:spPr>
          </p:pic>
          <p:pic>
            <p:nvPicPr>
              <p:cNvPr id="44" name="Picture 43"/>
              <p:cNvPicPr>
                <a:picLocks noChangeAspect="1"/>
              </p:cNvPicPr>
              <p:nvPr/>
            </p:nvPicPr>
            <p:blipFill>
              <a:blip r:embed="rId13"/>
              <a:stretch>
                <a:fillRect/>
              </a:stretch>
            </p:blipFill>
            <p:spPr>
              <a:xfrm>
                <a:off x="5094642" y="1349860"/>
                <a:ext cx="1277258" cy="2145953"/>
              </a:xfrm>
              <a:prstGeom prst="rect">
                <a:avLst/>
              </a:prstGeom>
            </p:spPr>
          </p:pic>
          <p:pic>
            <p:nvPicPr>
              <p:cNvPr id="45" name="Picture 44"/>
              <p:cNvPicPr>
                <a:picLocks noChangeAspect="1"/>
              </p:cNvPicPr>
              <p:nvPr/>
            </p:nvPicPr>
            <p:blipFill>
              <a:blip r:embed="rId14"/>
              <a:stretch>
                <a:fillRect/>
              </a:stretch>
            </p:blipFill>
            <p:spPr>
              <a:xfrm>
                <a:off x="6313843" y="1349860"/>
                <a:ext cx="1277258" cy="2145953"/>
              </a:xfrm>
              <a:prstGeom prst="rect">
                <a:avLst/>
              </a:prstGeom>
            </p:spPr>
          </p:pic>
        </p:grpSp>
        <p:sp>
          <p:nvSpPr>
            <p:cNvPr id="38" name="Rounded Rectangle 37"/>
            <p:cNvSpPr/>
            <p:nvPr/>
          </p:nvSpPr>
          <p:spPr>
            <a:xfrm>
              <a:off x="4082552" y="1169473"/>
              <a:ext cx="938458" cy="12715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060223" y="1058733"/>
              <a:ext cx="1878948" cy="18358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5308969" y="1053815"/>
              <a:ext cx="961279" cy="11128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p:cNvCxnSpPr/>
            <p:nvPr/>
          </p:nvCxnSpPr>
          <p:spPr>
            <a:xfrm flipH="1" flipV="1">
              <a:off x="4112576" y="983052"/>
              <a:ext cx="47549" cy="2439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7498523" y="855515"/>
            <a:ext cx="1484639" cy="3139321"/>
          </a:xfrm>
          <a:prstGeom prst="rect">
            <a:avLst/>
          </a:prstGeom>
          <a:noFill/>
          <a:ln>
            <a:solidFill>
              <a:schemeClr val="tx1"/>
            </a:solidFill>
          </a:ln>
        </p:spPr>
        <p:txBody>
          <a:bodyPr wrap="square" rtlCol="0">
            <a:spAutoFit/>
          </a:bodyPr>
          <a:lstStyle/>
          <a:p>
            <a:r>
              <a:rPr lang="en-US" sz="1100" dirty="0" smtClean="0"/>
              <a:t>(3)</a:t>
            </a:r>
          </a:p>
          <a:p>
            <a:r>
              <a:rPr lang="en-US" sz="1100" dirty="0" smtClean="0"/>
              <a:t>This is ASDA Mobile App. Some of the Mobile app features noticed : </a:t>
            </a:r>
          </a:p>
          <a:p>
            <a:pPr marL="171450" indent="-171450">
              <a:buFont typeface="Arial" charset="0"/>
              <a:buChar char="•"/>
            </a:pPr>
            <a:r>
              <a:rPr lang="en-US" sz="1100" dirty="0" smtClean="0"/>
              <a:t>Big Image with a slogan.</a:t>
            </a:r>
          </a:p>
          <a:p>
            <a:pPr marL="171450" indent="-171450">
              <a:buFont typeface="Arial" charset="0"/>
              <a:buChar char="•"/>
            </a:pPr>
            <a:r>
              <a:rPr lang="en-US" sz="1100" dirty="0" smtClean="0"/>
              <a:t>Sign In and Create Account button.</a:t>
            </a:r>
          </a:p>
          <a:p>
            <a:pPr marL="171450" indent="-171450">
              <a:buFont typeface="Arial" charset="0"/>
              <a:buChar char="•"/>
            </a:pPr>
            <a:r>
              <a:rPr lang="en-US" sz="1100" dirty="0" smtClean="0"/>
              <a:t>Item box (Home, Shop, Favorites, Orders, Account) . </a:t>
            </a:r>
          </a:p>
          <a:p>
            <a:pPr marL="171450" indent="-171450">
              <a:buFont typeface="Arial" charset="0"/>
              <a:buChar char="•"/>
            </a:pPr>
            <a:r>
              <a:rPr lang="en-US" sz="1100" dirty="0" smtClean="0"/>
              <a:t>Search Bar, micro speaker bar and basket bar.</a:t>
            </a:r>
          </a:p>
          <a:p>
            <a:pPr marL="171450" indent="-171450">
              <a:buFont typeface="Arial" charset="0"/>
              <a:buChar char="•"/>
            </a:pPr>
            <a:r>
              <a:rPr lang="en-US" sz="1100" dirty="0" smtClean="0"/>
              <a:t>Frequent Searches database.</a:t>
            </a:r>
          </a:p>
          <a:p>
            <a:pPr marL="171450" indent="-171450">
              <a:buFont typeface="Arial" charset="0"/>
              <a:buChar char="•"/>
            </a:pPr>
            <a:r>
              <a:rPr lang="en-US" sz="1100" dirty="0" smtClean="0"/>
              <a:t>Image buttons.</a:t>
            </a:r>
          </a:p>
        </p:txBody>
      </p:sp>
      <p:sp>
        <p:nvSpPr>
          <p:cNvPr id="47" name="TextBox 46"/>
          <p:cNvSpPr txBox="1"/>
          <p:nvPr/>
        </p:nvSpPr>
        <p:spPr>
          <a:xfrm>
            <a:off x="5680831" y="4154487"/>
            <a:ext cx="1969645" cy="2400657"/>
          </a:xfrm>
          <a:prstGeom prst="rect">
            <a:avLst/>
          </a:prstGeom>
          <a:noFill/>
          <a:ln>
            <a:solidFill>
              <a:schemeClr val="tx1"/>
            </a:solidFill>
          </a:ln>
        </p:spPr>
        <p:txBody>
          <a:bodyPr wrap="square" rtlCol="0">
            <a:spAutoFit/>
          </a:bodyPr>
          <a:lstStyle/>
          <a:p>
            <a:r>
              <a:rPr lang="en-US" sz="1000" dirty="0" smtClean="0"/>
              <a:t>(</a:t>
            </a:r>
            <a:r>
              <a:rPr lang="en-US" sz="1000" dirty="0"/>
              <a:t>5</a:t>
            </a:r>
            <a:r>
              <a:rPr lang="en-US" sz="1000" dirty="0" smtClean="0"/>
              <a:t>)</a:t>
            </a:r>
          </a:p>
          <a:p>
            <a:r>
              <a:rPr lang="en-US" sz="1000" dirty="0" smtClean="0"/>
              <a:t>This is Tesco Mobile App which has lot of features : </a:t>
            </a:r>
          </a:p>
          <a:p>
            <a:pPr marL="171450" indent="-171450">
              <a:buFont typeface="Arial" charset="0"/>
              <a:buChar char="•"/>
            </a:pPr>
            <a:r>
              <a:rPr lang="en-US" sz="1000" dirty="0" smtClean="0"/>
              <a:t>Logo </a:t>
            </a:r>
          </a:p>
          <a:p>
            <a:pPr marL="171450" indent="-171450">
              <a:buFont typeface="Arial" charset="0"/>
              <a:buChar char="•"/>
            </a:pPr>
            <a:r>
              <a:rPr lang="en-US" sz="1000" dirty="0" smtClean="0"/>
              <a:t>Sliding Menu Bar( groceries, favorites, seasonal buy list, book a slot, order, special offers, club card)  </a:t>
            </a:r>
          </a:p>
          <a:p>
            <a:pPr marL="171450" indent="-171450">
              <a:buFont typeface="Arial" charset="0"/>
              <a:buChar char="•"/>
            </a:pPr>
            <a:r>
              <a:rPr lang="en-US" sz="1000" dirty="0" smtClean="0"/>
              <a:t>Welcome image with Sign in and Register Button </a:t>
            </a:r>
            <a:endParaRPr lang="en-US" sz="1000" dirty="0"/>
          </a:p>
          <a:p>
            <a:pPr marL="171450" indent="-171450">
              <a:buFont typeface="Arial" charset="0"/>
              <a:buChar char="•"/>
            </a:pPr>
            <a:r>
              <a:rPr lang="en-US" sz="1000" dirty="0" smtClean="0"/>
              <a:t>Groceries view all button and Special Offer view all button</a:t>
            </a:r>
          </a:p>
          <a:p>
            <a:pPr marL="171450" indent="-171450">
              <a:buFont typeface="Arial" charset="0"/>
              <a:buChar char="•"/>
            </a:pPr>
            <a:r>
              <a:rPr lang="en-US" sz="1000" dirty="0" smtClean="0"/>
              <a:t>Barcode reader, search action bar, basket counter as well basket action bar </a:t>
            </a:r>
          </a:p>
        </p:txBody>
      </p:sp>
      <p:sp>
        <p:nvSpPr>
          <p:cNvPr id="48" name="TextBox 47"/>
          <p:cNvSpPr txBox="1"/>
          <p:nvPr/>
        </p:nvSpPr>
        <p:spPr>
          <a:xfrm>
            <a:off x="3516734" y="4284670"/>
            <a:ext cx="1907217" cy="2292935"/>
          </a:xfrm>
          <a:prstGeom prst="rect">
            <a:avLst/>
          </a:prstGeom>
          <a:noFill/>
          <a:ln>
            <a:solidFill>
              <a:schemeClr val="tx1"/>
            </a:solidFill>
          </a:ln>
        </p:spPr>
        <p:txBody>
          <a:bodyPr wrap="square" rtlCol="0">
            <a:spAutoFit/>
          </a:bodyPr>
          <a:lstStyle/>
          <a:p>
            <a:r>
              <a:rPr lang="en-US" sz="1100" dirty="0" smtClean="0"/>
              <a:t>(4)</a:t>
            </a:r>
          </a:p>
          <a:p>
            <a:r>
              <a:rPr lang="en-US" sz="1100" dirty="0" smtClean="0"/>
              <a:t>This is Sainsbury’s Mobile App and some of the features that I have notices are: </a:t>
            </a:r>
          </a:p>
          <a:p>
            <a:pPr marL="171450" indent="-171450">
              <a:buFont typeface="Arial" charset="0"/>
              <a:buChar char="•"/>
            </a:pPr>
            <a:r>
              <a:rPr lang="en-US" sz="1100" dirty="0" smtClean="0"/>
              <a:t>Sliding menu bar (home , browse, great prices, favorites , log in and more..)</a:t>
            </a:r>
          </a:p>
          <a:p>
            <a:pPr marL="171450" indent="-171450">
              <a:buFont typeface="Arial" charset="0"/>
              <a:buChar char="•"/>
            </a:pPr>
            <a:r>
              <a:rPr lang="en-US" sz="1100" dirty="0" smtClean="0"/>
              <a:t>Image on sliding menu bar </a:t>
            </a:r>
          </a:p>
          <a:p>
            <a:pPr marL="171450" indent="-171450">
              <a:buFont typeface="Arial" charset="0"/>
              <a:buChar char="•"/>
            </a:pPr>
            <a:r>
              <a:rPr lang="en-US" sz="1100" dirty="0" smtClean="0"/>
              <a:t>Image button </a:t>
            </a:r>
          </a:p>
          <a:p>
            <a:pPr marL="171450" indent="-171450">
              <a:buFont typeface="Arial" charset="0"/>
              <a:buChar char="•"/>
            </a:pPr>
            <a:r>
              <a:rPr lang="en-US" sz="1100" dirty="0" smtClean="0"/>
              <a:t>Log in and register button </a:t>
            </a:r>
          </a:p>
          <a:p>
            <a:pPr marL="171450" indent="-171450">
              <a:buFont typeface="Arial" charset="0"/>
              <a:buChar char="•"/>
            </a:pPr>
            <a:r>
              <a:rPr lang="en-US" sz="1100" dirty="0" smtClean="0"/>
              <a:t>Search action bar and basket action bar</a:t>
            </a:r>
            <a:endParaRPr lang="en-US" sz="1100" dirty="0"/>
          </a:p>
        </p:txBody>
      </p:sp>
      <p:sp>
        <p:nvSpPr>
          <p:cNvPr id="49" name="TextBox 48"/>
          <p:cNvSpPr txBox="1"/>
          <p:nvPr/>
        </p:nvSpPr>
        <p:spPr>
          <a:xfrm>
            <a:off x="3489246" y="2485773"/>
            <a:ext cx="4009277" cy="1615827"/>
          </a:xfrm>
          <a:prstGeom prst="rect">
            <a:avLst/>
          </a:prstGeom>
          <a:solidFill>
            <a:schemeClr val="bg1"/>
          </a:solidFill>
          <a:ln>
            <a:solidFill>
              <a:schemeClr val="tx1"/>
            </a:solidFill>
          </a:ln>
        </p:spPr>
        <p:txBody>
          <a:bodyPr wrap="square" rtlCol="0">
            <a:spAutoFit/>
          </a:bodyPr>
          <a:lstStyle/>
          <a:p>
            <a:r>
              <a:rPr lang="en-US" sz="1100" dirty="0" smtClean="0"/>
              <a:t>(6)</a:t>
            </a:r>
          </a:p>
          <a:p>
            <a:r>
              <a:rPr lang="en-US" sz="1100" dirty="0" smtClean="0"/>
              <a:t>After looking at different supermarket mobile app I have found some similarity which I have thought of adding in our mobile app: </a:t>
            </a:r>
          </a:p>
          <a:p>
            <a:pPr marL="171450" indent="-171450">
              <a:buFont typeface="Arial" charset="0"/>
              <a:buChar char="•"/>
            </a:pPr>
            <a:r>
              <a:rPr lang="en-US" sz="1100" dirty="0" smtClean="0"/>
              <a:t>Sliding menu bar</a:t>
            </a:r>
          </a:p>
          <a:p>
            <a:pPr marL="171450" indent="-171450">
              <a:buFont typeface="Arial" charset="0"/>
              <a:buChar char="•"/>
            </a:pPr>
            <a:r>
              <a:rPr lang="en-US" sz="1100" dirty="0" smtClean="0"/>
              <a:t>Search bar </a:t>
            </a:r>
          </a:p>
          <a:p>
            <a:pPr marL="171450" indent="-171450">
              <a:buFont typeface="Arial" charset="0"/>
              <a:buChar char="•"/>
            </a:pPr>
            <a:r>
              <a:rPr lang="en-US" sz="1100" dirty="0" smtClean="0"/>
              <a:t>Sign in and register button </a:t>
            </a:r>
          </a:p>
          <a:p>
            <a:pPr marL="171450" indent="-171450">
              <a:buFont typeface="Arial" charset="0"/>
              <a:buChar char="•"/>
            </a:pPr>
            <a:r>
              <a:rPr lang="en-US" sz="1100" dirty="0" smtClean="0"/>
              <a:t>Image button which will link to different layout</a:t>
            </a:r>
          </a:p>
          <a:p>
            <a:pPr marL="171450" indent="-171450">
              <a:buFont typeface="Arial" charset="0"/>
              <a:buChar char="•"/>
            </a:pPr>
            <a:r>
              <a:rPr lang="en-US" sz="1100" dirty="0" smtClean="0"/>
              <a:t>Image related to the core </a:t>
            </a:r>
          </a:p>
          <a:p>
            <a:pPr marL="171450" indent="-171450">
              <a:buFont typeface="Arial" charset="0"/>
              <a:buChar char="•"/>
            </a:pPr>
            <a:r>
              <a:rPr lang="en-US" sz="1100" dirty="0" smtClean="0"/>
              <a:t>logo </a:t>
            </a:r>
            <a:endParaRPr lang="en-US" sz="1100" dirty="0"/>
          </a:p>
        </p:txBody>
      </p:sp>
      <p:sp>
        <p:nvSpPr>
          <p:cNvPr id="6" name="TextBox 5"/>
          <p:cNvSpPr txBox="1"/>
          <p:nvPr/>
        </p:nvSpPr>
        <p:spPr>
          <a:xfrm>
            <a:off x="297870" y="3371662"/>
            <a:ext cx="2863972" cy="769441"/>
          </a:xfrm>
          <a:prstGeom prst="rect">
            <a:avLst/>
          </a:prstGeom>
          <a:solidFill>
            <a:schemeClr val="bg1"/>
          </a:solidFill>
          <a:ln>
            <a:solidFill>
              <a:schemeClr val="tx1"/>
            </a:solidFill>
          </a:ln>
        </p:spPr>
        <p:txBody>
          <a:bodyPr wrap="square" rtlCol="0">
            <a:spAutoFit/>
          </a:bodyPr>
          <a:lstStyle/>
          <a:p>
            <a:r>
              <a:rPr lang="en-US" sz="1100" dirty="0" smtClean="0"/>
              <a:t>(1) This is were we got all the ideas about the mobile app. After analyzing all the other supermarket mobile app and bulleting pointing the requirement and similar features.</a:t>
            </a:r>
          </a:p>
        </p:txBody>
      </p:sp>
    </p:spTree>
    <p:extLst>
      <p:ext uri="{BB962C8B-B14F-4D97-AF65-F5344CB8AC3E}">
        <p14:creationId xmlns:p14="http://schemas.microsoft.com/office/powerpoint/2010/main" val="18657917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000"/>
                                        <p:tgtEl>
                                          <p:spTgt spid="35"/>
                                        </p:tgtEl>
                                      </p:cBhvr>
                                    </p:animEffect>
                                    <p:anim calcmode="lin" valueType="num">
                                      <p:cBhvr>
                                        <p:cTn id="20" dur="1000" fill="hold"/>
                                        <p:tgtEl>
                                          <p:spTgt spid="35"/>
                                        </p:tgtEl>
                                        <p:attrNameLst>
                                          <p:attrName>ppt_x</p:attrName>
                                        </p:attrNameLst>
                                      </p:cBhvr>
                                      <p:tavLst>
                                        <p:tav tm="0">
                                          <p:val>
                                            <p:strVal val="#ppt_x"/>
                                          </p:val>
                                        </p:tav>
                                        <p:tav tm="100000">
                                          <p:val>
                                            <p:strVal val="#ppt_x"/>
                                          </p:val>
                                        </p:tav>
                                      </p:tavLst>
                                    </p:anim>
                                    <p:anim calcmode="lin" valueType="num">
                                      <p:cBhvr>
                                        <p:cTn id="21"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1000"/>
                                        <p:tgtEl>
                                          <p:spTgt spid="46"/>
                                        </p:tgtEl>
                                      </p:cBhvr>
                                    </p:animEffect>
                                    <p:anim calcmode="lin" valueType="num">
                                      <p:cBhvr>
                                        <p:cTn id="27" dur="1000" fill="hold"/>
                                        <p:tgtEl>
                                          <p:spTgt spid="46"/>
                                        </p:tgtEl>
                                        <p:attrNameLst>
                                          <p:attrName>ppt_x</p:attrName>
                                        </p:attrNameLst>
                                      </p:cBhvr>
                                      <p:tavLst>
                                        <p:tav tm="0">
                                          <p:val>
                                            <p:strVal val="#ppt_x"/>
                                          </p:val>
                                        </p:tav>
                                        <p:tav tm="100000">
                                          <p:val>
                                            <p:strVal val="#ppt_x"/>
                                          </p:val>
                                        </p:tav>
                                      </p:tavLst>
                                    </p:anim>
                                    <p:anim calcmode="lin" valueType="num">
                                      <p:cBhvr>
                                        <p:cTn id="28" dur="1000" fill="hold"/>
                                        <p:tgtEl>
                                          <p:spTgt spid="46"/>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1000"/>
                                        <p:tgtEl>
                                          <p:spTgt spid="48"/>
                                        </p:tgtEl>
                                      </p:cBhvr>
                                    </p:animEffect>
                                    <p:anim calcmode="lin" valueType="num">
                                      <p:cBhvr>
                                        <p:cTn id="39" dur="1000" fill="hold"/>
                                        <p:tgtEl>
                                          <p:spTgt spid="48"/>
                                        </p:tgtEl>
                                        <p:attrNameLst>
                                          <p:attrName>ppt_x</p:attrName>
                                        </p:attrNameLst>
                                      </p:cBhvr>
                                      <p:tavLst>
                                        <p:tav tm="0">
                                          <p:val>
                                            <p:strVal val="#ppt_x"/>
                                          </p:val>
                                        </p:tav>
                                        <p:tav tm="100000">
                                          <p:val>
                                            <p:strVal val="#ppt_x"/>
                                          </p:val>
                                        </p:tav>
                                      </p:tavLst>
                                    </p:anim>
                                    <p:anim calcmode="lin" valueType="num">
                                      <p:cBhvr>
                                        <p:cTn id="40" dur="1000" fill="hold"/>
                                        <p:tgtEl>
                                          <p:spTgt spid="48"/>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1000"/>
                                        <p:tgtEl>
                                          <p:spTgt spid="29"/>
                                        </p:tgtEl>
                                      </p:cBhvr>
                                    </p:animEffect>
                                    <p:anim calcmode="lin" valueType="num">
                                      <p:cBhvr>
                                        <p:cTn id="44" dur="1000" fill="hold"/>
                                        <p:tgtEl>
                                          <p:spTgt spid="29"/>
                                        </p:tgtEl>
                                        <p:attrNameLst>
                                          <p:attrName>ppt_x</p:attrName>
                                        </p:attrNameLst>
                                      </p:cBhvr>
                                      <p:tavLst>
                                        <p:tav tm="0">
                                          <p:val>
                                            <p:strVal val="#ppt_x"/>
                                          </p:val>
                                        </p:tav>
                                        <p:tav tm="100000">
                                          <p:val>
                                            <p:strVal val="#ppt_x"/>
                                          </p:val>
                                        </p:tav>
                                      </p:tavLst>
                                    </p:anim>
                                    <p:anim calcmode="lin" valueType="num">
                                      <p:cBhvr>
                                        <p:cTn id="4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fade">
                                      <p:cBhvr>
                                        <p:cTn id="50" dur="1000"/>
                                        <p:tgtEl>
                                          <p:spTgt spid="8"/>
                                        </p:tgtEl>
                                      </p:cBhvr>
                                    </p:animEffect>
                                    <p:anim calcmode="lin" valueType="num">
                                      <p:cBhvr>
                                        <p:cTn id="51" dur="1000" fill="hold"/>
                                        <p:tgtEl>
                                          <p:spTgt spid="8"/>
                                        </p:tgtEl>
                                        <p:attrNameLst>
                                          <p:attrName>ppt_x</p:attrName>
                                        </p:attrNameLst>
                                      </p:cBhvr>
                                      <p:tavLst>
                                        <p:tav tm="0">
                                          <p:val>
                                            <p:strVal val="#ppt_x"/>
                                          </p:val>
                                        </p:tav>
                                        <p:tav tm="100000">
                                          <p:val>
                                            <p:strVal val="#ppt_x"/>
                                          </p:val>
                                        </p:tav>
                                      </p:tavLst>
                                    </p:anim>
                                    <p:anim calcmode="lin" valueType="num">
                                      <p:cBhvr>
                                        <p:cTn id="52" dur="1000" fill="hold"/>
                                        <p:tgtEl>
                                          <p:spTgt spid="8"/>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fade">
                                      <p:cBhvr>
                                        <p:cTn id="55" dur="1000"/>
                                        <p:tgtEl>
                                          <p:spTgt spid="47"/>
                                        </p:tgtEl>
                                      </p:cBhvr>
                                    </p:animEffect>
                                    <p:anim calcmode="lin" valueType="num">
                                      <p:cBhvr>
                                        <p:cTn id="56" dur="1000" fill="hold"/>
                                        <p:tgtEl>
                                          <p:spTgt spid="47"/>
                                        </p:tgtEl>
                                        <p:attrNameLst>
                                          <p:attrName>ppt_x</p:attrName>
                                        </p:attrNameLst>
                                      </p:cBhvr>
                                      <p:tavLst>
                                        <p:tav tm="0">
                                          <p:val>
                                            <p:strVal val="#ppt_x"/>
                                          </p:val>
                                        </p:tav>
                                        <p:tav tm="100000">
                                          <p:val>
                                            <p:strVal val="#ppt_x"/>
                                          </p:val>
                                        </p:tav>
                                      </p:tavLst>
                                    </p:anim>
                                    <p:anim calcmode="lin" valueType="num">
                                      <p:cBhvr>
                                        <p:cTn id="57"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1000"/>
                                        <p:tgtEl>
                                          <p:spTgt spid="49"/>
                                        </p:tgtEl>
                                      </p:cBhvr>
                                    </p:animEffect>
                                    <p:anim calcmode="lin" valueType="num">
                                      <p:cBhvr>
                                        <p:cTn id="63" dur="1000" fill="hold"/>
                                        <p:tgtEl>
                                          <p:spTgt spid="49"/>
                                        </p:tgtEl>
                                        <p:attrNameLst>
                                          <p:attrName>ppt_x</p:attrName>
                                        </p:attrNameLst>
                                      </p:cBhvr>
                                      <p:tavLst>
                                        <p:tav tm="0">
                                          <p:val>
                                            <p:strVal val="#ppt_x"/>
                                          </p:val>
                                        </p:tav>
                                        <p:tav tm="100000">
                                          <p:val>
                                            <p:strVal val="#ppt_x"/>
                                          </p:val>
                                        </p:tav>
                                      </p:tavLst>
                                    </p:anim>
                                    <p:anim calcmode="lin" valueType="num">
                                      <p:cBhvr>
                                        <p:cTn id="6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6" grpId="0" animBg="1"/>
      <p:bldP spid="47" grpId="0" animBg="1"/>
      <p:bldP spid="48" grpId="0" animBg="1"/>
      <p:bldP spid="49"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078" y="414867"/>
            <a:ext cx="4286831" cy="688975"/>
          </a:xfrm>
        </p:spPr>
        <p:txBody>
          <a:bodyPr>
            <a:normAutofit fontScale="90000"/>
          </a:bodyPr>
          <a:lstStyle/>
          <a:p>
            <a:r>
              <a:rPr lang="en-US" dirty="0" smtClean="0"/>
              <a:t>App Breakdown</a:t>
            </a:r>
            <a:endParaRPr lang="en-US" dirty="0"/>
          </a:p>
        </p:txBody>
      </p:sp>
      <p:sp>
        <p:nvSpPr>
          <p:cNvPr id="5" name="TextBox 4"/>
          <p:cNvSpPr txBox="1"/>
          <p:nvPr/>
        </p:nvSpPr>
        <p:spPr>
          <a:xfrm>
            <a:off x="6873875" y="2428875"/>
            <a:ext cx="184731" cy="369332"/>
          </a:xfrm>
          <a:prstGeom prst="rect">
            <a:avLst/>
          </a:prstGeom>
          <a:noFill/>
        </p:spPr>
        <p:txBody>
          <a:bodyPr wrap="none" rtlCol="0">
            <a:spAutoFit/>
          </a:bodyPr>
          <a:lstStyle/>
          <a:p>
            <a:endParaRPr lang="en-US" dirty="0"/>
          </a:p>
        </p:txBody>
      </p:sp>
      <p:grpSp>
        <p:nvGrpSpPr>
          <p:cNvPr id="7" name="Group 6"/>
          <p:cNvGrpSpPr/>
          <p:nvPr/>
        </p:nvGrpSpPr>
        <p:grpSpPr>
          <a:xfrm>
            <a:off x="4772606" y="216661"/>
            <a:ext cx="2565400" cy="1351259"/>
            <a:chOff x="5359399" y="1690688"/>
            <a:chExt cx="2038931" cy="1852612"/>
          </a:xfrm>
        </p:grpSpPr>
        <p:sp>
          <p:nvSpPr>
            <p:cNvPr id="4" name="Document 3"/>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5359399" y="1690688"/>
              <a:ext cx="2038931" cy="1037362"/>
            </a:xfrm>
            <a:prstGeom prst="rect">
              <a:avLst/>
            </a:prstGeom>
            <a:noFill/>
          </p:spPr>
          <p:txBody>
            <a:bodyPr wrap="square" rtlCol="0">
              <a:spAutoFit/>
            </a:bodyPr>
            <a:lstStyle/>
            <a:p>
              <a:r>
                <a:rPr lang="en-US" sz="1600" dirty="0" smtClean="0"/>
                <a:t>Display with start screen with image button and sign in and register and menu bar to link to different layout.</a:t>
              </a:r>
              <a:endParaRPr lang="en-US" sz="1600" dirty="0"/>
            </a:p>
          </p:txBody>
        </p:sp>
      </p:grpSp>
      <p:grpSp>
        <p:nvGrpSpPr>
          <p:cNvPr id="8" name="Group 7"/>
          <p:cNvGrpSpPr/>
          <p:nvPr/>
        </p:nvGrpSpPr>
        <p:grpSpPr>
          <a:xfrm>
            <a:off x="426897" y="1783325"/>
            <a:ext cx="2401753" cy="1422253"/>
            <a:chOff x="5359399" y="1690688"/>
            <a:chExt cx="2038931" cy="2024672"/>
          </a:xfrm>
        </p:grpSpPr>
        <p:sp>
          <p:nvSpPr>
            <p:cNvPr id="9" name="Document 8"/>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359399" y="1690688"/>
              <a:ext cx="2038931" cy="2024672"/>
            </a:xfrm>
            <a:prstGeom prst="rect">
              <a:avLst/>
            </a:prstGeom>
            <a:noFill/>
          </p:spPr>
          <p:txBody>
            <a:bodyPr wrap="square" rtlCol="0">
              <a:spAutoFit/>
            </a:bodyPr>
            <a:lstStyle/>
            <a:p>
              <a:r>
                <a:rPr lang="en-US" sz="1600" dirty="0" smtClean="0"/>
                <a:t>Display list of groceries, pharmacy, electronic and the price and details in different layout.  </a:t>
              </a:r>
              <a:endParaRPr lang="en-US" sz="1600" dirty="0"/>
            </a:p>
          </p:txBody>
        </p:sp>
      </p:grpSp>
      <p:grpSp>
        <p:nvGrpSpPr>
          <p:cNvPr id="11" name="Group 10"/>
          <p:cNvGrpSpPr/>
          <p:nvPr/>
        </p:nvGrpSpPr>
        <p:grpSpPr>
          <a:xfrm>
            <a:off x="3854895" y="1828348"/>
            <a:ext cx="1992735" cy="985674"/>
            <a:chOff x="5359399" y="1690688"/>
            <a:chExt cx="2038931" cy="1852612"/>
          </a:xfrm>
        </p:grpSpPr>
        <p:sp>
          <p:nvSpPr>
            <p:cNvPr id="12" name="Document 11"/>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359399" y="1690688"/>
              <a:ext cx="2038931" cy="1561890"/>
            </a:xfrm>
            <a:prstGeom prst="rect">
              <a:avLst/>
            </a:prstGeom>
            <a:noFill/>
          </p:spPr>
          <p:txBody>
            <a:bodyPr wrap="square" rtlCol="0">
              <a:spAutoFit/>
            </a:bodyPr>
            <a:lstStyle/>
            <a:p>
              <a:r>
                <a:rPr lang="en-US" sz="1600" dirty="0" smtClean="0"/>
                <a:t>Display a menu list, favorite, order list and club card option.</a:t>
              </a:r>
              <a:endParaRPr lang="en-US" sz="1600" dirty="0"/>
            </a:p>
          </p:txBody>
        </p:sp>
      </p:grpSp>
      <p:grpSp>
        <p:nvGrpSpPr>
          <p:cNvPr id="14" name="Group 13"/>
          <p:cNvGrpSpPr/>
          <p:nvPr/>
        </p:nvGrpSpPr>
        <p:grpSpPr>
          <a:xfrm>
            <a:off x="10541001" y="1457036"/>
            <a:ext cx="1073150" cy="985674"/>
            <a:chOff x="5359399" y="1690688"/>
            <a:chExt cx="2038931" cy="1852612"/>
          </a:xfrm>
        </p:grpSpPr>
        <p:sp>
          <p:nvSpPr>
            <p:cNvPr id="15" name="Document 14"/>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359399" y="1690688"/>
              <a:ext cx="2038931" cy="1561891"/>
            </a:xfrm>
            <a:prstGeom prst="rect">
              <a:avLst/>
            </a:prstGeom>
            <a:noFill/>
          </p:spPr>
          <p:txBody>
            <a:bodyPr wrap="square" rtlCol="0">
              <a:spAutoFit/>
            </a:bodyPr>
            <a:lstStyle/>
            <a:p>
              <a:r>
                <a:rPr lang="en-US" sz="1600" dirty="0" smtClean="0"/>
                <a:t>Show list of all the stores.</a:t>
              </a:r>
              <a:endParaRPr lang="en-US" sz="1600" dirty="0"/>
            </a:p>
          </p:txBody>
        </p:sp>
      </p:grpSp>
      <p:grpSp>
        <p:nvGrpSpPr>
          <p:cNvPr id="17" name="Group 16"/>
          <p:cNvGrpSpPr/>
          <p:nvPr/>
        </p:nvGrpSpPr>
        <p:grpSpPr>
          <a:xfrm>
            <a:off x="7687840" y="1457036"/>
            <a:ext cx="1551855" cy="1640873"/>
            <a:chOff x="5359399" y="1690688"/>
            <a:chExt cx="2038931" cy="1852612"/>
          </a:xfrm>
        </p:grpSpPr>
        <p:sp>
          <p:nvSpPr>
            <p:cNvPr id="18" name="Document 17"/>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5359399" y="1877655"/>
              <a:ext cx="2038931" cy="1494216"/>
            </a:xfrm>
            <a:prstGeom prst="rect">
              <a:avLst/>
            </a:prstGeom>
            <a:noFill/>
          </p:spPr>
          <p:txBody>
            <a:bodyPr wrap="square" rtlCol="0">
              <a:spAutoFit/>
            </a:bodyPr>
            <a:lstStyle/>
            <a:p>
              <a:r>
                <a:rPr lang="en-US" sz="1600" dirty="0" smtClean="0"/>
                <a:t>Show sign in and register button and search / basket action bar.</a:t>
              </a:r>
              <a:endParaRPr lang="en-US" sz="1600" dirty="0"/>
            </a:p>
          </p:txBody>
        </p:sp>
      </p:grpSp>
      <p:grpSp>
        <p:nvGrpSpPr>
          <p:cNvPr id="20" name="Group 19"/>
          <p:cNvGrpSpPr/>
          <p:nvPr/>
        </p:nvGrpSpPr>
        <p:grpSpPr>
          <a:xfrm>
            <a:off x="426897" y="3344493"/>
            <a:ext cx="1768759" cy="1738551"/>
            <a:chOff x="5359399" y="1690688"/>
            <a:chExt cx="2038931" cy="1852612"/>
          </a:xfrm>
        </p:grpSpPr>
        <p:sp>
          <p:nvSpPr>
            <p:cNvPr id="21" name="Document 20"/>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5359399" y="1807644"/>
              <a:ext cx="2038931" cy="1150129"/>
            </a:xfrm>
            <a:prstGeom prst="rect">
              <a:avLst/>
            </a:prstGeom>
            <a:noFill/>
          </p:spPr>
          <p:txBody>
            <a:bodyPr wrap="square" rtlCol="0">
              <a:spAutoFit/>
            </a:bodyPr>
            <a:lstStyle/>
            <a:p>
              <a:r>
                <a:rPr lang="en-US" sz="1600" dirty="0" smtClean="0"/>
                <a:t>Show each detail of all groceries, pharmacy, electronic in the layout. </a:t>
              </a:r>
              <a:endParaRPr lang="en-US" sz="1600" dirty="0"/>
            </a:p>
          </p:txBody>
        </p:sp>
      </p:grpSp>
      <p:grpSp>
        <p:nvGrpSpPr>
          <p:cNvPr id="24" name="Group 23"/>
          <p:cNvGrpSpPr/>
          <p:nvPr/>
        </p:nvGrpSpPr>
        <p:grpSpPr>
          <a:xfrm>
            <a:off x="7163268" y="3372690"/>
            <a:ext cx="1404417" cy="1764299"/>
            <a:chOff x="5359399" y="1690688"/>
            <a:chExt cx="2038931" cy="1852612"/>
          </a:xfrm>
        </p:grpSpPr>
        <p:sp>
          <p:nvSpPr>
            <p:cNvPr id="25" name="Document 24"/>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5359399" y="1800571"/>
              <a:ext cx="2038931" cy="1389684"/>
            </a:xfrm>
            <a:prstGeom prst="rect">
              <a:avLst/>
            </a:prstGeom>
            <a:noFill/>
          </p:spPr>
          <p:txBody>
            <a:bodyPr wrap="square" rtlCol="0">
              <a:spAutoFit/>
            </a:bodyPr>
            <a:lstStyle/>
            <a:p>
              <a:r>
                <a:rPr lang="en-US" sz="1600" dirty="0" smtClean="0"/>
                <a:t>Open a page with requirement to sign up or log in. </a:t>
              </a:r>
              <a:endParaRPr lang="en-US" sz="1600" dirty="0"/>
            </a:p>
          </p:txBody>
        </p:sp>
      </p:grpSp>
      <p:grpSp>
        <p:nvGrpSpPr>
          <p:cNvPr id="27" name="Group 26"/>
          <p:cNvGrpSpPr/>
          <p:nvPr/>
        </p:nvGrpSpPr>
        <p:grpSpPr>
          <a:xfrm>
            <a:off x="2693916" y="3235299"/>
            <a:ext cx="1730096" cy="1444303"/>
            <a:chOff x="5059358" y="1123834"/>
            <a:chExt cx="2038931" cy="1998966"/>
          </a:xfrm>
        </p:grpSpPr>
        <p:sp>
          <p:nvSpPr>
            <p:cNvPr id="28" name="Document 27"/>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5059358" y="1291115"/>
              <a:ext cx="2038931" cy="1831685"/>
            </a:xfrm>
            <a:prstGeom prst="rect">
              <a:avLst/>
            </a:prstGeom>
            <a:noFill/>
          </p:spPr>
          <p:txBody>
            <a:bodyPr wrap="square" rtlCol="0">
              <a:spAutoFit/>
            </a:bodyPr>
            <a:lstStyle/>
            <a:p>
              <a:r>
                <a:rPr lang="en-US" sz="1600" dirty="0" smtClean="0"/>
                <a:t>Show the menu list which will have the deals from different area. </a:t>
              </a:r>
              <a:endParaRPr lang="en-US" sz="1600" dirty="0"/>
            </a:p>
          </p:txBody>
        </p:sp>
      </p:grpSp>
      <p:grpSp>
        <p:nvGrpSpPr>
          <p:cNvPr id="30" name="Group 29"/>
          <p:cNvGrpSpPr/>
          <p:nvPr/>
        </p:nvGrpSpPr>
        <p:grpSpPr>
          <a:xfrm>
            <a:off x="10360026" y="2929778"/>
            <a:ext cx="1435100" cy="1603788"/>
            <a:chOff x="5359399" y="1690688"/>
            <a:chExt cx="2038931" cy="1852612"/>
          </a:xfrm>
        </p:grpSpPr>
        <p:sp>
          <p:nvSpPr>
            <p:cNvPr id="31" name="Document 30"/>
            <p:cNvSpPr/>
            <p:nvPr/>
          </p:nvSpPr>
          <p:spPr>
            <a:xfrm>
              <a:off x="5359400" y="1690688"/>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5359399" y="1690688"/>
              <a:ext cx="2038931" cy="1831685"/>
            </a:xfrm>
            <a:prstGeom prst="rect">
              <a:avLst/>
            </a:prstGeom>
            <a:noFill/>
          </p:spPr>
          <p:txBody>
            <a:bodyPr wrap="square" rtlCol="0">
              <a:spAutoFit/>
            </a:bodyPr>
            <a:lstStyle/>
            <a:p>
              <a:r>
                <a:rPr lang="en-US" sz="1600" dirty="0" smtClean="0"/>
                <a:t>Get contact info and location on the store or write comments.</a:t>
              </a:r>
              <a:endParaRPr lang="en-US" sz="1600" dirty="0"/>
            </a:p>
          </p:txBody>
        </p:sp>
      </p:grpSp>
      <p:grpSp>
        <p:nvGrpSpPr>
          <p:cNvPr id="33" name="Group 32"/>
          <p:cNvGrpSpPr/>
          <p:nvPr/>
        </p:nvGrpSpPr>
        <p:grpSpPr>
          <a:xfrm>
            <a:off x="5321608" y="3262967"/>
            <a:ext cx="1499167" cy="1180317"/>
            <a:chOff x="5059358" y="1123834"/>
            <a:chExt cx="2038931" cy="1915089"/>
          </a:xfrm>
        </p:grpSpPr>
        <p:sp>
          <p:nvSpPr>
            <p:cNvPr id="34" name="Document 33"/>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059358" y="1291114"/>
              <a:ext cx="2038931" cy="1747809"/>
            </a:xfrm>
            <a:prstGeom prst="rect">
              <a:avLst/>
            </a:prstGeom>
            <a:noFill/>
          </p:spPr>
          <p:txBody>
            <a:bodyPr wrap="square" rtlCol="0">
              <a:spAutoFit/>
            </a:bodyPr>
            <a:lstStyle/>
            <a:p>
              <a:r>
                <a:rPr lang="en-US" sz="1600" dirty="0" smtClean="0"/>
                <a:t>Show all the favorite items in the list with it info. </a:t>
              </a:r>
              <a:endParaRPr lang="en-US" sz="1600" dirty="0"/>
            </a:p>
          </p:txBody>
        </p:sp>
      </p:grpSp>
      <p:grpSp>
        <p:nvGrpSpPr>
          <p:cNvPr id="36" name="Group 35"/>
          <p:cNvGrpSpPr/>
          <p:nvPr/>
        </p:nvGrpSpPr>
        <p:grpSpPr>
          <a:xfrm>
            <a:off x="3162846" y="4945310"/>
            <a:ext cx="1269560" cy="1618172"/>
            <a:chOff x="5059358" y="1042015"/>
            <a:chExt cx="2038931" cy="1852612"/>
          </a:xfrm>
        </p:grpSpPr>
        <p:sp>
          <p:nvSpPr>
            <p:cNvPr id="37" name="Document 36"/>
            <p:cNvSpPr/>
            <p:nvPr/>
          </p:nvSpPr>
          <p:spPr>
            <a:xfrm>
              <a:off x="5059360" y="1042015"/>
              <a:ext cx="2038929"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5059358" y="1291115"/>
              <a:ext cx="2038931" cy="677207"/>
            </a:xfrm>
            <a:prstGeom prst="rect">
              <a:avLst/>
            </a:prstGeom>
            <a:noFill/>
          </p:spPr>
          <p:txBody>
            <a:bodyPr wrap="square" rtlCol="0">
              <a:spAutoFit/>
            </a:bodyPr>
            <a:lstStyle/>
            <a:p>
              <a:r>
                <a:rPr lang="en-US" sz="1600" dirty="0" smtClean="0"/>
                <a:t>Show all the recent order list and how much it cost. </a:t>
              </a:r>
              <a:endParaRPr lang="en-US" sz="1600" dirty="0"/>
            </a:p>
          </p:txBody>
        </p:sp>
      </p:grpSp>
      <p:grpSp>
        <p:nvGrpSpPr>
          <p:cNvPr id="39" name="Group 38"/>
          <p:cNvGrpSpPr/>
          <p:nvPr/>
        </p:nvGrpSpPr>
        <p:grpSpPr>
          <a:xfrm>
            <a:off x="4921483" y="4999405"/>
            <a:ext cx="1499166" cy="1141811"/>
            <a:chOff x="5059358" y="1123834"/>
            <a:chExt cx="2038930" cy="1852612"/>
          </a:xfrm>
        </p:grpSpPr>
        <p:sp>
          <p:nvSpPr>
            <p:cNvPr id="40" name="Document 39"/>
            <p:cNvSpPr/>
            <p:nvPr/>
          </p:nvSpPr>
          <p:spPr>
            <a:xfrm>
              <a:off x="5059358" y="1123834"/>
              <a:ext cx="2038930" cy="1852612"/>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5059358" y="1123834"/>
              <a:ext cx="2038930" cy="1348310"/>
            </a:xfrm>
            <a:prstGeom prst="rect">
              <a:avLst/>
            </a:prstGeom>
            <a:noFill/>
          </p:spPr>
          <p:txBody>
            <a:bodyPr wrap="square" rtlCol="0">
              <a:spAutoFit/>
            </a:bodyPr>
            <a:lstStyle/>
            <a:p>
              <a:r>
                <a:rPr lang="en-US" sz="1600" dirty="0" smtClean="0"/>
                <a:t>Show loyalty card point and deals </a:t>
              </a:r>
              <a:endParaRPr lang="en-US" sz="1600" dirty="0"/>
            </a:p>
          </p:txBody>
        </p:sp>
      </p:grpSp>
      <p:grpSp>
        <p:nvGrpSpPr>
          <p:cNvPr id="42" name="Group 41"/>
          <p:cNvGrpSpPr/>
          <p:nvPr/>
        </p:nvGrpSpPr>
        <p:grpSpPr>
          <a:xfrm>
            <a:off x="8730598" y="3359607"/>
            <a:ext cx="1499167" cy="1764299"/>
            <a:chOff x="5059358" y="1123832"/>
            <a:chExt cx="2038931" cy="2862609"/>
          </a:xfrm>
        </p:grpSpPr>
        <p:sp>
          <p:nvSpPr>
            <p:cNvPr id="43" name="Document 42"/>
            <p:cNvSpPr/>
            <p:nvPr/>
          </p:nvSpPr>
          <p:spPr>
            <a:xfrm>
              <a:off x="5059358" y="1123832"/>
              <a:ext cx="2038930" cy="2862609"/>
            </a:xfrm>
            <a:prstGeom prst="flowChartDocumen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5059358" y="1291114"/>
              <a:ext cx="2038931" cy="2546804"/>
            </a:xfrm>
            <a:prstGeom prst="rect">
              <a:avLst/>
            </a:prstGeom>
            <a:noFill/>
          </p:spPr>
          <p:txBody>
            <a:bodyPr wrap="square" rtlCol="0">
              <a:spAutoFit/>
            </a:bodyPr>
            <a:lstStyle/>
            <a:p>
              <a:r>
                <a:rPr lang="en-US" sz="1600" dirty="0" smtClean="0"/>
                <a:t>Press and search for the item required as well see how many you are buying.</a:t>
              </a:r>
              <a:endParaRPr lang="en-US" sz="1600" dirty="0"/>
            </a:p>
          </p:txBody>
        </p:sp>
      </p:grpSp>
      <p:cxnSp>
        <p:nvCxnSpPr>
          <p:cNvPr id="45" name="Straight Connector 44"/>
          <p:cNvCxnSpPr/>
          <p:nvPr/>
        </p:nvCxnSpPr>
        <p:spPr>
          <a:xfrm flipH="1">
            <a:off x="1514475" y="1328738"/>
            <a:ext cx="325813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500188" y="1328738"/>
            <a:ext cx="0" cy="4545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5272088" y="1567920"/>
            <a:ext cx="0" cy="260428"/>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7338006" y="1143000"/>
            <a:ext cx="36633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374057" y="1157288"/>
            <a:ext cx="0" cy="299748"/>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1001375" y="1143000"/>
            <a:ext cx="0" cy="314036"/>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endCxn id="21" idx="0"/>
          </p:cNvCxnSpPr>
          <p:nvPr/>
        </p:nvCxnSpPr>
        <p:spPr>
          <a:xfrm>
            <a:off x="1311276" y="3031599"/>
            <a:ext cx="1" cy="31289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a:off x="3479302" y="2613541"/>
            <a:ext cx="37559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4600575" y="2798207"/>
            <a:ext cx="0" cy="2956189"/>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5671066" y="2613541"/>
            <a:ext cx="0" cy="649426"/>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479302" y="2613541"/>
            <a:ext cx="0" cy="64942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p:cNvCxnSpPr>
            <a:endCxn id="37" idx="3"/>
          </p:cNvCxnSpPr>
          <p:nvPr/>
        </p:nvCxnSpPr>
        <p:spPr>
          <a:xfrm flipH="1">
            <a:off x="4432406" y="5754396"/>
            <a:ext cx="1681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4600575" y="5754396"/>
            <a:ext cx="3209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18" idx="2"/>
          </p:cNvCxnSpPr>
          <p:nvPr/>
        </p:nvCxnSpPr>
        <p:spPr>
          <a:xfrm flipH="1">
            <a:off x="8463767" y="2989429"/>
            <a:ext cx="1" cy="245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7687840" y="3205578"/>
            <a:ext cx="1792341" cy="29721"/>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a:off x="7682535" y="3205578"/>
            <a:ext cx="5305" cy="192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43" idx="0"/>
          </p:cNvCxnSpPr>
          <p:nvPr/>
        </p:nvCxnSpPr>
        <p:spPr>
          <a:xfrm>
            <a:off x="9480181" y="3188046"/>
            <a:ext cx="0" cy="171561"/>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15" idx="2"/>
            <a:endCxn id="32" idx="0"/>
          </p:cNvCxnSpPr>
          <p:nvPr/>
        </p:nvCxnSpPr>
        <p:spPr>
          <a:xfrm flipH="1">
            <a:off x="11077576" y="2377546"/>
            <a:ext cx="1" cy="55223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6975058"/>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 design </a:t>
            </a:r>
          </a:p>
        </p:txBody>
      </p:sp>
      <p:sp>
        <p:nvSpPr>
          <p:cNvPr id="3" name="Content Placeholder 2"/>
          <p:cNvSpPr>
            <a:spLocks noGrp="1"/>
          </p:cNvSpPr>
          <p:nvPr>
            <p:ph idx="1"/>
          </p:nvPr>
        </p:nvSpPr>
        <p:spPr/>
        <p:txBody>
          <a:bodyPr/>
          <a:lstStyle/>
          <a:p>
            <a:r>
              <a:rPr lang="en-US" sz="1600" dirty="0"/>
              <a:t>Home Page</a:t>
            </a:r>
          </a:p>
          <a:p>
            <a:r>
              <a:rPr lang="en-US" sz="1600" dirty="0"/>
              <a:t>Core Requirement - Customer should be able to view items.</a:t>
            </a:r>
          </a:p>
          <a:p>
            <a:r>
              <a:rPr lang="en-US" sz="1600" dirty="0"/>
              <a:t/>
            </a:r>
            <a:br>
              <a:rPr lang="en-US" sz="1600" dirty="0"/>
            </a:br>
            <a:r>
              <a:rPr lang="en-US" sz="1600" dirty="0"/>
              <a:t>Core Requirement - Customer should be able to filter items on view.</a:t>
            </a:r>
          </a:p>
          <a:p>
            <a:r>
              <a:rPr lang="en-US" sz="1600" dirty="0"/>
              <a:t/>
            </a:r>
            <a:br>
              <a:rPr lang="en-US" sz="1600" dirty="0"/>
            </a:br>
            <a:r>
              <a:rPr lang="en-US" sz="1600" dirty="0"/>
              <a:t>Core Requirement - Customer should be able to select items.</a:t>
            </a:r>
          </a:p>
          <a:p>
            <a:r>
              <a:rPr lang="en-US" sz="1600" dirty="0"/>
              <a:t/>
            </a:r>
            <a:br>
              <a:rPr lang="en-US" sz="1600" dirty="0"/>
            </a:br>
            <a:r>
              <a:rPr lang="en-US" sz="1600" dirty="0"/>
              <a:t>Core Requirement - Customer should be able to add items to a basket.</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4364" y="609600"/>
            <a:ext cx="4105922" cy="5873677"/>
          </a:xfrm>
          <a:prstGeom prst="rect">
            <a:avLst/>
          </a:prstGeom>
        </p:spPr>
      </p:pic>
    </p:spTree>
    <p:extLst>
      <p:ext uri="{BB962C8B-B14F-4D97-AF65-F5344CB8AC3E}">
        <p14:creationId xmlns:p14="http://schemas.microsoft.com/office/powerpoint/2010/main" val="1096726052"/>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 Page Categories </a:t>
            </a:r>
          </a:p>
        </p:txBody>
      </p:sp>
      <p:sp>
        <p:nvSpPr>
          <p:cNvPr id="3" name="Content Placeholder 2"/>
          <p:cNvSpPr>
            <a:spLocks noGrp="1"/>
          </p:cNvSpPr>
          <p:nvPr>
            <p:ph idx="1"/>
          </p:nvPr>
        </p:nvSpPr>
        <p:spPr/>
        <p:txBody>
          <a:bodyPr/>
          <a:lstStyle/>
          <a:p>
            <a:r>
              <a:rPr lang="en-US" sz="1800" dirty="0">
                <a:latin typeface="Georgia" charset="0"/>
              </a:rPr>
              <a:t>Utility at the top (With search, login, Sign up and basket</a:t>
            </a:r>
            <a:r>
              <a:rPr lang="en-US" sz="1800" dirty="0">
                <a:solidFill>
                  <a:srgbClr val="111111"/>
                </a:solidFill>
                <a:latin typeface="Georgia" charset="0"/>
              </a:rPr>
              <a:t>. </a:t>
            </a:r>
            <a:endParaRPr lang="en-US" sz="1800" dirty="0"/>
          </a:p>
          <a:p>
            <a:r>
              <a:rPr lang="en-US" sz="1800" dirty="0">
                <a:latin typeface="Georgia" charset="0"/>
              </a:rPr>
              <a:t> Menu bar (Food, Clothing, Electronics, Pharmacy</a:t>
            </a:r>
            <a:endParaRPr lang="en-US" sz="1800" dirty="0"/>
          </a:p>
          <a:p>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6296" y="609600"/>
            <a:ext cx="3780835" cy="5191125"/>
          </a:xfrm>
          <a:prstGeom prst="rect">
            <a:avLst/>
          </a:prstGeom>
        </p:spPr>
      </p:pic>
    </p:spTree>
    <p:extLst>
      <p:ext uri="{BB962C8B-B14F-4D97-AF65-F5344CB8AC3E}">
        <p14:creationId xmlns:p14="http://schemas.microsoft.com/office/powerpoint/2010/main" val="2767398519"/>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1&amp;2</a:t>
            </a:r>
            <a:endParaRPr lang="en-GB" dirty="0"/>
          </a:p>
        </p:txBody>
      </p:sp>
      <p:sp>
        <p:nvSpPr>
          <p:cNvPr id="3" name="Content Placeholder 2"/>
          <p:cNvSpPr>
            <a:spLocks noGrp="1"/>
          </p:cNvSpPr>
          <p:nvPr>
            <p:ph idx="1"/>
          </p:nvPr>
        </p:nvSpPr>
        <p:spPr/>
        <p:txBody>
          <a:bodyPr>
            <a:normAutofit lnSpcReduction="10000"/>
          </a:bodyPr>
          <a:lstStyle/>
          <a:p>
            <a:r>
              <a:rPr lang="en-GB" sz="2800" b="1" dirty="0" smtClean="0"/>
              <a:t>Week 1</a:t>
            </a:r>
          </a:p>
          <a:p>
            <a:pPr lvl="1">
              <a:buFont typeface="Courier New" panose="02070309020205020404" pitchFamily="49" charset="0"/>
              <a:buChar char="o"/>
            </a:pPr>
            <a:r>
              <a:rPr lang="en-GB" sz="2800" dirty="0" smtClean="0"/>
              <a:t>We created a project </a:t>
            </a:r>
            <a:r>
              <a:rPr lang="en-GB" sz="2800" dirty="0"/>
              <a:t>plan</a:t>
            </a:r>
            <a:r>
              <a:rPr lang="en-GB" sz="2800" dirty="0" smtClean="0"/>
              <a:t>.</a:t>
            </a:r>
          </a:p>
          <a:p>
            <a:pPr lvl="1">
              <a:buFont typeface="Courier New" panose="02070309020205020404" pitchFamily="49" charset="0"/>
              <a:buChar char="o"/>
            </a:pPr>
            <a:r>
              <a:rPr lang="en-GB" sz="2800" dirty="0" smtClean="0"/>
              <a:t>Writing down specifications and requirements for example what programming language are we going to use and what kind of software are we developing.</a:t>
            </a:r>
          </a:p>
          <a:p>
            <a:pPr lvl="1">
              <a:buFont typeface="Courier New" panose="02070309020205020404" pitchFamily="49" charset="0"/>
              <a:buChar char="o"/>
            </a:pPr>
            <a:r>
              <a:rPr lang="en-GB" sz="2800" dirty="0" smtClean="0"/>
              <a:t>Setting up GitHub accounts to share information and work.</a:t>
            </a:r>
          </a:p>
          <a:p>
            <a:r>
              <a:rPr lang="en-GB" sz="2800" b="1" dirty="0" smtClean="0"/>
              <a:t>Week 2</a:t>
            </a:r>
          </a:p>
          <a:p>
            <a:pPr lvl="1">
              <a:buFont typeface="Courier New" panose="02070309020205020404" pitchFamily="49" charset="0"/>
              <a:buChar char="o"/>
            </a:pPr>
            <a:r>
              <a:rPr lang="en-GB" sz="2800" dirty="0"/>
              <a:t>Defining our </a:t>
            </a:r>
            <a:r>
              <a:rPr lang="en-GB" sz="2800" dirty="0" smtClean="0"/>
              <a:t>roles.</a:t>
            </a:r>
            <a:endParaRPr lang="en-GB" sz="2800" dirty="0"/>
          </a:p>
          <a:p>
            <a:pPr lvl="1">
              <a:buFont typeface="Courier New" panose="02070309020205020404" pitchFamily="49" charset="0"/>
              <a:buChar char="o"/>
            </a:pPr>
            <a:r>
              <a:rPr lang="en-GB" sz="2800" dirty="0" smtClean="0"/>
              <a:t>Created a schedule.</a:t>
            </a:r>
            <a:endParaRPr lang="en-GB" dirty="0"/>
          </a:p>
        </p:txBody>
      </p:sp>
    </p:spTree>
    <p:extLst>
      <p:ext uri="{BB962C8B-B14F-4D97-AF65-F5344CB8AC3E}">
        <p14:creationId xmlns:p14="http://schemas.microsoft.com/office/powerpoint/2010/main" val="12262866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3&amp;4</a:t>
            </a:r>
            <a:endParaRPr lang="en-GB" dirty="0"/>
          </a:p>
        </p:txBody>
      </p:sp>
      <p:sp>
        <p:nvSpPr>
          <p:cNvPr id="3" name="Content Placeholder 2"/>
          <p:cNvSpPr>
            <a:spLocks noGrp="1"/>
          </p:cNvSpPr>
          <p:nvPr>
            <p:ph idx="1"/>
          </p:nvPr>
        </p:nvSpPr>
        <p:spPr/>
        <p:txBody>
          <a:bodyPr>
            <a:normAutofit fontScale="85000" lnSpcReduction="20000"/>
          </a:bodyPr>
          <a:lstStyle/>
          <a:p>
            <a:r>
              <a:rPr lang="en-GB" sz="2800" b="1" dirty="0"/>
              <a:t>Week </a:t>
            </a:r>
            <a:r>
              <a:rPr lang="en-GB" sz="2800" b="1" dirty="0" smtClean="0"/>
              <a:t>3</a:t>
            </a:r>
            <a:endParaRPr lang="en-GB" sz="2800" b="1" dirty="0"/>
          </a:p>
          <a:p>
            <a:pPr lvl="1">
              <a:buFont typeface="Courier New" panose="02070309020205020404" pitchFamily="49" charset="0"/>
              <a:buChar char="o"/>
            </a:pPr>
            <a:r>
              <a:rPr lang="en-GB" sz="2800" dirty="0" smtClean="0"/>
              <a:t>We created a logo.</a:t>
            </a:r>
          </a:p>
          <a:p>
            <a:pPr lvl="1">
              <a:buFont typeface="Courier New" panose="02070309020205020404" pitchFamily="49" charset="0"/>
              <a:buChar char="o"/>
            </a:pPr>
            <a:r>
              <a:rPr lang="en-GB" sz="2800" dirty="0" smtClean="0"/>
              <a:t>We came up with the name FCEPH which stands for Food, Clothing, Electronics, Pharmacy and Household.</a:t>
            </a:r>
          </a:p>
          <a:p>
            <a:pPr lvl="1">
              <a:buFont typeface="Courier New" panose="02070309020205020404" pitchFamily="49" charset="0"/>
              <a:buChar char="o"/>
            </a:pPr>
            <a:r>
              <a:rPr lang="en-GB" sz="2800" dirty="0" smtClean="0"/>
              <a:t>We came up with a slogan: Low Prices, High Quality! Bringing quality to you.</a:t>
            </a:r>
          </a:p>
          <a:p>
            <a:pPr lvl="1">
              <a:buFont typeface="Courier New" panose="02070309020205020404" pitchFamily="49" charset="0"/>
              <a:buChar char="o"/>
            </a:pPr>
            <a:r>
              <a:rPr lang="en-GB" sz="2800" dirty="0" smtClean="0"/>
              <a:t>And we did other things specified in the project plan such as creating a colour scheme.</a:t>
            </a:r>
            <a:endParaRPr lang="en-GB" sz="2800" dirty="0"/>
          </a:p>
          <a:p>
            <a:r>
              <a:rPr lang="en-GB" sz="2800" b="1" dirty="0"/>
              <a:t>Week </a:t>
            </a:r>
            <a:r>
              <a:rPr lang="en-GB" sz="2800" b="1" dirty="0" smtClean="0"/>
              <a:t>4</a:t>
            </a:r>
          </a:p>
          <a:p>
            <a:pPr lvl="1">
              <a:buFont typeface="Courier New" panose="02070309020205020404" pitchFamily="49" charset="0"/>
              <a:buChar char="o"/>
            </a:pPr>
            <a:r>
              <a:rPr lang="en-GB" sz="2800" dirty="0"/>
              <a:t>We created a Work Breakdown Structure</a:t>
            </a:r>
            <a:r>
              <a:rPr lang="en-GB" sz="2800" dirty="0" smtClean="0"/>
              <a:t>.</a:t>
            </a:r>
          </a:p>
          <a:p>
            <a:pPr lvl="1">
              <a:buFont typeface="Courier New" panose="02070309020205020404" pitchFamily="49" charset="0"/>
              <a:buChar char="o"/>
            </a:pPr>
            <a:r>
              <a:rPr lang="en-GB" sz="2800" dirty="0" smtClean="0"/>
              <a:t>This is also when we started developing the core of our software. Jennifer and Benjamin started the developing the website while </a:t>
            </a:r>
            <a:r>
              <a:rPr lang="en-GB" sz="2800" dirty="0" err="1" smtClean="0"/>
              <a:t>Anis</a:t>
            </a:r>
            <a:r>
              <a:rPr lang="en-GB" sz="2800" dirty="0" smtClean="0"/>
              <a:t> and </a:t>
            </a:r>
            <a:r>
              <a:rPr lang="en-GB" sz="2800" dirty="0" err="1" smtClean="0"/>
              <a:t>Nazir</a:t>
            </a:r>
            <a:r>
              <a:rPr lang="en-GB" sz="2800" dirty="0" smtClean="0"/>
              <a:t> started developing the mobile application.</a:t>
            </a:r>
            <a:endParaRPr lang="en-GB" dirty="0"/>
          </a:p>
        </p:txBody>
      </p:sp>
    </p:spTree>
    <p:extLst>
      <p:ext uri="{BB962C8B-B14F-4D97-AF65-F5344CB8AC3E}">
        <p14:creationId xmlns:p14="http://schemas.microsoft.com/office/powerpoint/2010/main" val="33408807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Progress </a:t>
            </a:r>
            <a:r>
              <a:rPr lang="en-GB" dirty="0" smtClean="0"/>
              <a:t>– Week 5</a:t>
            </a:r>
            <a:endParaRPr lang="en-GB" dirty="0"/>
          </a:p>
        </p:txBody>
      </p:sp>
      <p:sp>
        <p:nvSpPr>
          <p:cNvPr id="3" name="Content Placeholder 2"/>
          <p:cNvSpPr>
            <a:spLocks noGrp="1"/>
          </p:cNvSpPr>
          <p:nvPr>
            <p:ph idx="1"/>
          </p:nvPr>
        </p:nvSpPr>
        <p:spPr>
          <a:xfrm>
            <a:off x="1145649" y="2562370"/>
            <a:ext cx="9872871" cy="2105167"/>
          </a:xfrm>
        </p:spPr>
        <p:txBody>
          <a:bodyPr/>
          <a:lstStyle/>
          <a:p>
            <a:r>
              <a:rPr lang="en-GB" sz="2800" b="1" dirty="0"/>
              <a:t>Week </a:t>
            </a:r>
            <a:r>
              <a:rPr lang="en-GB" sz="2800" b="1" dirty="0" smtClean="0"/>
              <a:t>5</a:t>
            </a:r>
            <a:endParaRPr lang="en-GB" sz="2800" b="1" dirty="0"/>
          </a:p>
          <a:p>
            <a:pPr lvl="1">
              <a:buFont typeface="Courier New" panose="02070309020205020404" pitchFamily="49" charset="0"/>
              <a:buChar char="o"/>
            </a:pPr>
            <a:r>
              <a:rPr lang="en-GB" sz="2800" dirty="0"/>
              <a:t>We created a </a:t>
            </a:r>
            <a:r>
              <a:rPr lang="en-GB" sz="2800" dirty="0" smtClean="0"/>
              <a:t>Gantt chart which was filled with the amount of work done and the time it took.</a:t>
            </a:r>
          </a:p>
          <a:p>
            <a:pPr lvl="1">
              <a:buFont typeface="Courier New" panose="02070309020205020404" pitchFamily="49" charset="0"/>
              <a:buChar char="o"/>
            </a:pPr>
            <a:r>
              <a:rPr lang="en-GB" sz="2800" dirty="0" smtClean="0"/>
              <a:t>We continued to develop the core software. </a:t>
            </a:r>
          </a:p>
          <a:p>
            <a:endParaRPr lang="en-GB" dirty="0"/>
          </a:p>
        </p:txBody>
      </p:sp>
    </p:spTree>
    <p:extLst>
      <p:ext uri="{BB962C8B-B14F-4D97-AF65-F5344CB8AC3E}">
        <p14:creationId xmlns:p14="http://schemas.microsoft.com/office/powerpoint/2010/main" val="8050096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Conclusion</a:t>
            </a:r>
            <a:r>
              <a:rPr lang="en-GB" dirty="0" smtClean="0"/>
              <a:t> - Future Progress</a:t>
            </a:r>
            <a:endParaRPr lang="en-GB" dirty="0"/>
          </a:p>
        </p:txBody>
      </p:sp>
      <p:sp>
        <p:nvSpPr>
          <p:cNvPr id="3" name="Content Placeholder 2"/>
          <p:cNvSpPr>
            <a:spLocks noGrp="1"/>
          </p:cNvSpPr>
          <p:nvPr>
            <p:ph idx="1"/>
          </p:nvPr>
        </p:nvSpPr>
        <p:spPr>
          <a:xfrm>
            <a:off x="1145649" y="2580110"/>
            <a:ext cx="9872871" cy="2374028"/>
          </a:xfrm>
        </p:spPr>
        <p:txBody>
          <a:bodyPr>
            <a:normAutofit lnSpcReduction="10000"/>
          </a:bodyPr>
          <a:lstStyle/>
          <a:p>
            <a:r>
              <a:rPr lang="en-GB" dirty="0" smtClean="0"/>
              <a:t>Following our project plan we are going to create a database to store our product items.</a:t>
            </a:r>
          </a:p>
          <a:p>
            <a:r>
              <a:rPr lang="en-GB" dirty="0" smtClean="0"/>
              <a:t>When we complete the core software we will start the individual development for the extra component.</a:t>
            </a:r>
          </a:p>
          <a:p>
            <a:r>
              <a:rPr lang="en-GB" dirty="0" smtClean="0"/>
              <a:t>When these are finish we will integrate them into our core software.</a:t>
            </a:r>
          </a:p>
          <a:p>
            <a:r>
              <a:rPr lang="en-US" dirty="0"/>
              <a:t>Finish the logbook and documentation on the whole </a:t>
            </a:r>
            <a:r>
              <a:rPr lang="en-US" dirty="0" smtClean="0"/>
              <a:t>project.</a:t>
            </a:r>
            <a:endParaRPr lang="en-GB" dirty="0"/>
          </a:p>
        </p:txBody>
      </p:sp>
    </p:spTree>
    <p:extLst>
      <p:ext uri="{BB962C8B-B14F-4D97-AF65-F5344CB8AC3E}">
        <p14:creationId xmlns:p14="http://schemas.microsoft.com/office/powerpoint/2010/main" val="5919648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8268" y="2552700"/>
            <a:ext cx="8027377" cy="1356360"/>
          </a:xfrm>
        </p:spPr>
        <p:txBody>
          <a:bodyPr>
            <a:noAutofit/>
          </a:bodyPr>
          <a:lstStyle/>
          <a:p>
            <a:pPr algn="ctr"/>
            <a:r>
              <a:rPr lang="en-GB" sz="11500" dirty="0" smtClean="0"/>
              <a:t>Any Questions?</a:t>
            </a:r>
            <a:endParaRPr lang="en-GB" sz="11500" dirty="0"/>
          </a:p>
        </p:txBody>
      </p:sp>
    </p:spTree>
    <p:extLst>
      <p:ext uri="{BB962C8B-B14F-4D97-AF65-F5344CB8AC3E}">
        <p14:creationId xmlns:p14="http://schemas.microsoft.com/office/powerpoint/2010/main" val="29562319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grpId="0" nodeType="clickEffect">
                                  <p:stCondLst>
                                    <p:cond delay="0"/>
                                  </p:stCondLst>
                                  <p:childTnLst>
                                    <p:anim calcmode="lin" valueType="num">
                                      <p:cBhvr>
                                        <p:cTn id="6" dur="1000"/>
                                        <p:tgtEl>
                                          <p:spTgt spid="2"/>
                                        </p:tgtEl>
                                        <p:attrNameLst>
                                          <p:attrName>ppt_w</p:attrName>
                                        </p:attrNameLst>
                                      </p:cBhvr>
                                      <p:tavLst>
                                        <p:tav tm="0">
                                          <p:val>
                                            <p:strVal val="ppt_w"/>
                                          </p:val>
                                        </p:tav>
                                        <p:tav tm="100000">
                                          <p:val>
                                            <p:fltVal val="0"/>
                                          </p:val>
                                        </p:tav>
                                      </p:tavLst>
                                    </p:anim>
                                    <p:anim calcmode="lin" valueType="num">
                                      <p:cBhvr>
                                        <p:cTn id="7" dur="1000"/>
                                        <p:tgtEl>
                                          <p:spTgt spid="2"/>
                                        </p:tgtEl>
                                        <p:attrNameLst>
                                          <p:attrName>ppt_h</p:attrName>
                                        </p:attrNameLst>
                                      </p:cBhvr>
                                      <p:tavLst>
                                        <p:tav tm="0">
                                          <p:val>
                                            <p:strVal val="ppt_h"/>
                                          </p:val>
                                        </p:tav>
                                        <p:tav tm="100000">
                                          <p:val>
                                            <p:fltVal val="0"/>
                                          </p:val>
                                        </p:tav>
                                      </p:tavLst>
                                    </p:anim>
                                    <p:anim calcmode="lin" valueType="num">
                                      <p:cBhvr>
                                        <p:cTn id="8" dur="1000"/>
                                        <p:tgtEl>
                                          <p:spTgt spid="2"/>
                                        </p:tgtEl>
                                        <p:attrNameLst>
                                          <p:attrName>style.rotation</p:attrName>
                                        </p:attrNameLst>
                                      </p:cBhvr>
                                      <p:tavLst>
                                        <p:tav tm="0">
                                          <p:val>
                                            <p:fltVal val="0"/>
                                          </p:val>
                                        </p:tav>
                                        <p:tav tm="100000">
                                          <p:val>
                                            <p:fltVal val="90"/>
                                          </p:val>
                                        </p:tav>
                                      </p:tavLst>
                                    </p:anim>
                                    <p:animEffect transition="out" filter="fade">
                                      <p:cBhvr>
                                        <p:cTn id="9" dur="1000"/>
                                        <p:tgtEl>
                                          <p:spTgt spid="2"/>
                                        </p:tgtEl>
                                      </p:cBhvr>
                                    </p:animEffect>
                                    <p:set>
                                      <p:cBhvr>
                                        <p:cTn id="10"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FCEPH | Introduction</a:t>
            </a:r>
            <a:endParaRPr lang="en-GB" dirty="0"/>
          </a:p>
        </p:txBody>
      </p:sp>
      <p:sp>
        <p:nvSpPr>
          <p:cNvPr id="3" name="Content Placeholder 2"/>
          <p:cNvSpPr>
            <a:spLocks noGrp="1"/>
          </p:cNvSpPr>
          <p:nvPr>
            <p:ph idx="1"/>
          </p:nvPr>
        </p:nvSpPr>
        <p:spPr>
          <a:xfrm>
            <a:off x="1143000" y="1965960"/>
            <a:ext cx="9872871" cy="4038600"/>
          </a:xfrm>
        </p:spPr>
        <p:txBody>
          <a:bodyPr>
            <a:normAutofit/>
          </a:bodyPr>
          <a:lstStyle/>
          <a:p>
            <a:pPr marL="45720" indent="0">
              <a:buNone/>
            </a:pPr>
            <a:r>
              <a:rPr lang="en-GB" b="1" dirty="0" smtClean="0"/>
              <a:t>What is FCEPH?</a:t>
            </a:r>
          </a:p>
          <a:p>
            <a:r>
              <a:rPr lang="en-GB" dirty="0" smtClean="0"/>
              <a:t>FCEPH is a supermarket that sells Food, Clothes, Electronics, Health &amp; beauty and Household products. </a:t>
            </a:r>
          </a:p>
          <a:p>
            <a:pPr marL="45720" indent="0">
              <a:buNone/>
            </a:pPr>
            <a:r>
              <a:rPr lang="en-GB" b="1" dirty="0" smtClean="0"/>
              <a:t>Why FCEPH?</a:t>
            </a:r>
          </a:p>
          <a:p>
            <a:r>
              <a:rPr lang="en-GB" dirty="0"/>
              <a:t>W</a:t>
            </a:r>
            <a:r>
              <a:rPr lang="en-GB" dirty="0" smtClean="0"/>
              <a:t>e chose the name FCEPH because it stands for Food, Clothing, Electronics, Pharmacy and Household. We wanted a name that would relate to the kind of supermarket we are. </a:t>
            </a:r>
          </a:p>
          <a:p>
            <a:pPr marL="45720" indent="0">
              <a:buNone/>
            </a:pPr>
            <a:r>
              <a:rPr lang="en-GB" b="1" dirty="0" smtClean="0"/>
              <a:t>Where can I find FCEPH?</a:t>
            </a:r>
          </a:p>
          <a:p>
            <a:r>
              <a:rPr lang="en-GB" dirty="0" smtClean="0"/>
              <a:t>It will be a mobile app and a website.</a:t>
            </a:r>
            <a:endParaRPr lang="en-GB"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87530" y="231486"/>
            <a:ext cx="3255546" cy="1822862"/>
          </a:xfrm>
          <a:prstGeom prst="rect">
            <a:avLst/>
          </a:prstGeom>
        </p:spPr>
      </p:pic>
      <p:sp>
        <p:nvSpPr>
          <p:cNvPr id="5" name="Title 1"/>
          <p:cNvSpPr txBox="1">
            <a:spLocks/>
          </p:cNvSpPr>
          <p:nvPr/>
        </p:nvSpPr>
        <p:spPr>
          <a:xfrm>
            <a:off x="862960" y="609600"/>
            <a:ext cx="10432950" cy="56360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en-GB" sz="9600" b="1" dirty="0" smtClean="0"/>
              <a:t>Who are the members of FCEPH? </a:t>
            </a:r>
            <a:endParaRPr lang="en-GB" sz="9600" b="1" dirty="0"/>
          </a:p>
        </p:txBody>
      </p:sp>
    </p:spTree>
    <p:extLst>
      <p:ext uri="{BB962C8B-B14F-4D97-AF65-F5344CB8AC3E}">
        <p14:creationId xmlns:p14="http://schemas.microsoft.com/office/powerpoint/2010/main" val="30779586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3">
                                            <p:txEl>
                                              <p:pRg st="0" end="0"/>
                                            </p:txEl>
                                          </p:spTgt>
                                        </p:tgtEl>
                                      </p:cBhvr>
                                    </p:animEffect>
                                    <p:set>
                                      <p:cBhvr>
                                        <p:cTn id="13" dur="1" fill="hold">
                                          <p:stCondLst>
                                            <p:cond delay="499"/>
                                          </p:stCondLst>
                                        </p:cTn>
                                        <p:tgtEl>
                                          <p:spTgt spid="3">
                                            <p:txEl>
                                              <p:pRg st="0" end="0"/>
                                            </p:txEl>
                                          </p:spTgt>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3">
                                            <p:txEl>
                                              <p:pRg st="1" end="1"/>
                                            </p:txEl>
                                          </p:spTgt>
                                        </p:tgtEl>
                                      </p:cBhvr>
                                    </p:animEffect>
                                    <p:set>
                                      <p:cBhvr>
                                        <p:cTn id="16" dur="1" fill="hold">
                                          <p:stCondLst>
                                            <p:cond delay="499"/>
                                          </p:stCondLst>
                                        </p:cTn>
                                        <p:tgtEl>
                                          <p:spTgt spid="3">
                                            <p:txEl>
                                              <p:pRg st="1" end="1"/>
                                            </p:txEl>
                                          </p:spTgt>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3">
                                            <p:txEl>
                                              <p:pRg st="2" end="2"/>
                                            </p:txEl>
                                          </p:spTgt>
                                        </p:tgtEl>
                                      </p:cBhvr>
                                    </p:animEffect>
                                    <p:set>
                                      <p:cBhvr>
                                        <p:cTn id="19" dur="1" fill="hold">
                                          <p:stCondLst>
                                            <p:cond delay="499"/>
                                          </p:stCondLst>
                                        </p:cTn>
                                        <p:tgtEl>
                                          <p:spTgt spid="3">
                                            <p:txEl>
                                              <p:pRg st="2" end="2"/>
                                            </p:txEl>
                                          </p:spTgt>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3">
                                            <p:txEl>
                                              <p:pRg st="3" end="3"/>
                                            </p:txEl>
                                          </p:spTgt>
                                        </p:tgtEl>
                                      </p:cBhvr>
                                    </p:animEffect>
                                    <p:set>
                                      <p:cBhvr>
                                        <p:cTn id="22" dur="1" fill="hold">
                                          <p:stCondLst>
                                            <p:cond delay="499"/>
                                          </p:stCondLst>
                                        </p:cTn>
                                        <p:tgtEl>
                                          <p:spTgt spid="3">
                                            <p:txEl>
                                              <p:pRg st="3" end="3"/>
                                            </p:txEl>
                                          </p:spTgt>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3">
                                            <p:txEl>
                                              <p:pRg st="4" end="4"/>
                                            </p:txEl>
                                          </p:spTgt>
                                        </p:tgtEl>
                                      </p:cBhvr>
                                    </p:animEffect>
                                    <p:set>
                                      <p:cBhvr>
                                        <p:cTn id="25" dur="1" fill="hold">
                                          <p:stCondLst>
                                            <p:cond delay="499"/>
                                          </p:stCondLst>
                                        </p:cTn>
                                        <p:tgtEl>
                                          <p:spTgt spid="3">
                                            <p:txEl>
                                              <p:pRg st="4" end="4"/>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
                                            <p:txEl>
                                              <p:pRg st="5" end="5"/>
                                            </p:txEl>
                                          </p:spTgt>
                                        </p:tgtEl>
                                      </p:cBhvr>
                                    </p:animEffect>
                                    <p:set>
                                      <p:cBhvr>
                                        <p:cTn id="28" dur="1" fill="hold">
                                          <p:stCondLst>
                                            <p:cond delay="499"/>
                                          </p:stCondLst>
                                        </p:cTn>
                                        <p:tgtEl>
                                          <p:spTgt spid="3">
                                            <p:txEl>
                                              <p:pRg st="5" end="5"/>
                                            </p:txEl>
                                          </p:spTgt>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anim calcmode="lin" valueType="num">
                                      <p:cBhvr additive="base">
                                        <p:cTn id="3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a:t>
            </a:r>
            <a:r>
              <a:rPr lang="en-GB" dirty="0" err="1" smtClean="0"/>
              <a:t>Anis</a:t>
            </a:r>
            <a:endParaRPr lang="en-GB" dirty="0"/>
          </a:p>
        </p:txBody>
      </p:sp>
      <p:sp>
        <p:nvSpPr>
          <p:cNvPr id="3" name="Content Placeholder 2"/>
          <p:cNvSpPr>
            <a:spLocks noGrp="1"/>
          </p:cNvSpPr>
          <p:nvPr>
            <p:ph idx="1"/>
          </p:nvPr>
        </p:nvSpPr>
        <p:spPr>
          <a:xfrm>
            <a:off x="1145649" y="2527663"/>
            <a:ext cx="9872871" cy="2632166"/>
          </a:xfrm>
        </p:spPr>
        <p:txBody>
          <a:bodyPr>
            <a:normAutofit/>
          </a:bodyPr>
          <a:lstStyle/>
          <a:p>
            <a:r>
              <a:rPr lang="en-GB" sz="2800" dirty="0"/>
              <a:t>Non-Technical Role – </a:t>
            </a:r>
            <a:r>
              <a:rPr lang="en-GB" sz="2800" b="1" dirty="0" smtClean="0"/>
              <a:t>Project Manager</a:t>
            </a:r>
            <a:endParaRPr lang="en-GB" sz="2800" b="1" dirty="0"/>
          </a:p>
          <a:p>
            <a:pPr lvl="1">
              <a:buFont typeface="Courier New" panose="02070309020205020404" pitchFamily="49" charset="0"/>
              <a:buChar char="o"/>
            </a:pPr>
            <a:r>
              <a:rPr lang="en-GB" sz="2800" dirty="0" smtClean="0"/>
              <a:t>Taking minutes</a:t>
            </a:r>
            <a:endParaRPr lang="en-GB" sz="2800" dirty="0"/>
          </a:p>
          <a:p>
            <a:pPr lvl="1">
              <a:buFont typeface="Courier New" panose="02070309020205020404" pitchFamily="49" charset="0"/>
              <a:buChar char="o"/>
            </a:pPr>
            <a:r>
              <a:rPr lang="en-GB" sz="2800" dirty="0" smtClean="0"/>
              <a:t>Creating the project plan</a:t>
            </a:r>
            <a:endParaRPr lang="en-GB" sz="2800" dirty="0"/>
          </a:p>
          <a:p>
            <a:r>
              <a:rPr lang="en-GB" sz="2800" dirty="0" smtClean="0"/>
              <a:t>Contribution to Development</a:t>
            </a:r>
            <a:endParaRPr lang="en-GB" sz="2800" dirty="0"/>
          </a:p>
          <a:p>
            <a:pPr lvl="1">
              <a:buFont typeface="Courier New" panose="02070309020205020404" pitchFamily="49" charset="0"/>
              <a:buChar char="o"/>
            </a:pPr>
            <a:r>
              <a:rPr lang="en-GB" sz="2800" dirty="0" smtClean="0"/>
              <a:t>Creating the page with the list of items</a:t>
            </a:r>
            <a:endParaRPr lang="en-GB" sz="2800" dirty="0"/>
          </a:p>
        </p:txBody>
      </p:sp>
    </p:spTree>
    <p:extLst>
      <p:ext uri="{BB962C8B-B14F-4D97-AF65-F5344CB8AC3E}">
        <p14:creationId xmlns:p14="http://schemas.microsoft.com/office/powerpoint/2010/main" val="3853693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a:t>
            </a:r>
            <a:r>
              <a:rPr lang="en-GB" dirty="0" smtClean="0"/>
              <a:t>Jennifer</a:t>
            </a:r>
            <a:endParaRPr lang="en-GB" dirty="0"/>
          </a:p>
        </p:txBody>
      </p:sp>
      <p:sp>
        <p:nvSpPr>
          <p:cNvPr id="3" name="Content Placeholder 2"/>
          <p:cNvSpPr>
            <a:spLocks noGrp="1"/>
          </p:cNvSpPr>
          <p:nvPr>
            <p:ph idx="1"/>
          </p:nvPr>
        </p:nvSpPr>
        <p:spPr>
          <a:xfrm>
            <a:off x="1145649" y="2462348"/>
            <a:ext cx="9872871" cy="3350623"/>
          </a:xfrm>
        </p:spPr>
        <p:txBody>
          <a:bodyPr>
            <a:normAutofit/>
          </a:bodyPr>
          <a:lstStyle/>
          <a:p>
            <a:r>
              <a:rPr lang="en-GB" sz="2800" dirty="0" smtClean="0"/>
              <a:t>Non-Technical Role – </a:t>
            </a:r>
            <a:r>
              <a:rPr lang="en-GB" sz="2800" b="1" dirty="0" smtClean="0"/>
              <a:t>Documentation</a:t>
            </a:r>
            <a:endParaRPr lang="en-GB" sz="2800" dirty="0" smtClean="0"/>
          </a:p>
          <a:p>
            <a:pPr lvl="1">
              <a:buFont typeface="Courier New" panose="02070309020205020404" pitchFamily="49" charset="0"/>
              <a:buChar char="o"/>
            </a:pPr>
            <a:r>
              <a:rPr lang="en-GB" sz="2800" dirty="0" smtClean="0"/>
              <a:t>Documenting everything</a:t>
            </a:r>
          </a:p>
          <a:p>
            <a:pPr lvl="1">
              <a:buFont typeface="Courier New" panose="02070309020205020404" pitchFamily="49" charset="0"/>
              <a:buChar char="o"/>
            </a:pPr>
            <a:r>
              <a:rPr lang="en-GB" sz="2800" dirty="0" smtClean="0"/>
              <a:t>Work Breakdown Structure</a:t>
            </a:r>
          </a:p>
          <a:p>
            <a:pPr lvl="1">
              <a:buFont typeface="Courier New" panose="02070309020205020404" pitchFamily="49" charset="0"/>
              <a:buChar char="o"/>
            </a:pPr>
            <a:r>
              <a:rPr lang="en-GB" sz="2800" dirty="0" smtClean="0"/>
              <a:t>Overall Project Lifecycle</a:t>
            </a:r>
          </a:p>
          <a:p>
            <a:r>
              <a:rPr lang="en-GB" sz="2800" dirty="0"/>
              <a:t>Contribution to </a:t>
            </a:r>
            <a:r>
              <a:rPr lang="en-GB" sz="2800" dirty="0" smtClean="0"/>
              <a:t>Development</a:t>
            </a:r>
          </a:p>
          <a:p>
            <a:pPr lvl="1">
              <a:buFont typeface="Courier New" panose="02070309020205020404" pitchFamily="49" charset="0"/>
              <a:buChar char="o"/>
            </a:pPr>
            <a:r>
              <a:rPr lang="en-GB" sz="2800" dirty="0" smtClean="0"/>
              <a:t>Login page</a:t>
            </a:r>
          </a:p>
        </p:txBody>
      </p:sp>
    </p:spTree>
    <p:extLst>
      <p:ext uri="{BB962C8B-B14F-4D97-AF65-F5344CB8AC3E}">
        <p14:creationId xmlns:p14="http://schemas.microsoft.com/office/powerpoint/2010/main" val="27865236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a:t>
            </a:r>
            <a:r>
              <a:rPr lang="en-GB" dirty="0" smtClean="0"/>
              <a:t>Benjamin</a:t>
            </a:r>
            <a:endParaRPr lang="en-GB" dirty="0"/>
          </a:p>
        </p:txBody>
      </p:sp>
      <p:sp>
        <p:nvSpPr>
          <p:cNvPr id="3" name="Content Placeholder 2"/>
          <p:cNvSpPr>
            <a:spLocks noGrp="1"/>
          </p:cNvSpPr>
          <p:nvPr>
            <p:ph idx="1"/>
          </p:nvPr>
        </p:nvSpPr>
        <p:spPr>
          <a:xfrm>
            <a:off x="1143000" y="2540726"/>
            <a:ext cx="9872871" cy="2749731"/>
          </a:xfrm>
        </p:spPr>
        <p:txBody>
          <a:bodyPr>
            <a:normAutofit/>
          </a:bodyPr>
          <a:lstStyle/>
          <a:p>
            <a:r>
              <a:rPr lang="en-GB" sz="2800" dirty="0"/>
              <a:t>Non-Technical Role – </a:t>
            </a:r>
            <a:r>
              <a:rPr lang="en-GB" sz="2800" b="1" dirty="0" smtClean="0"/>
              <a:t>Quality Assurance</a:t>
            </a:r>
            <a:endParaRPr lang="en-GB" sz="2800" b="1" dirty="0"/>
          </a:p>
          <a:p>
            <a:pPr lvl="1">
              <a:buFont typeface="Courier New" panose="02070309020205020404" pitchFamily="49" charset="0"/>
              <a:buChar char="o"/>
            </a:pPr>
            <a:r>
              <a:rPr lang="en-GB" sz="2800" dirty="0" smtClean="0"/>
              <a:t>Checking the quality of work produced by the team</a:t>
            </a:r>
            <a:endParaRPr lang="en-GB" sz="2800" dirty="0"/>
          </a:p>
          <a:p>
            <a:pPr lvl="1">
              <a:buFont typeface="Courier New" panose="02070309020205020404" pitchFamily="49" charset="0"/>
              <a:buChar char="o"/>
            </a:pPr>
            <a:r>
              <a:rPr lang="en-GB" sz="2800" dirty="0" smtClean="0"/>
              <a:t>Risk Register</a:t>
            </a:r>
            <a:endParaRPr lang="en-GB" sz="2800" dirty="0"/>
          </a:p>
          <a:p>
            <a:r>
              <a:rPr lang="en-GB" sz="2800" dirty="0"/>
              <a:t>Contribution to Development</a:t>
            </a:r>
          </a:p>
          <a:p>
            <a:pPr lvl="1">
              <a:buFont typeface="Courier New" panose="02070309020205020404" pitchFamily="49" charset="0"/>
              <a:buChar char="o"/>
            </a:pPr>
            <a:r>
              <a:rPr lang="en-GB" sz="2800" dirty="0" smtClean="0"/>
              <a:t>Creating a database</a:t>
            </a:r>
            <a:endParaRPr lang="en-GB" sz="2800" dirty="0"/>
          </a:p>
        </p:txBody>
      </p:sp>
    </p:spTree>
    <p:extLst>
      <p:ext uri="{BB962C8B-B14F-4D97-AF65-F5344CB8AC3E}">
        <p14:creationId xmlns:p14="http://schemas.microsoft.com/office/powerpoint/2010/main" val="19206043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a:t>
            </a:r>
            <a:r>
              <a:rPr lang="en-GB" dirty="0" err="1" smtClean="0"/>
              <a:t>Nazir</a:t>
            </a:r>
            <a:endParaRPr lang="en-GB" dirty="0"/>
          </a:p>
        </p:txBody>
      </p:sp>
      <p:sp>
        <p:nvSpPr>
          <p:cNvPr id="3" name="Content Placeholder 2"/>
          <p:cNvSpPr>
            <a:spLocks noGrp="1"/>
          </p:cNvSpPr>
          <p:nvPr>
            <p:ph idx="1"/>
          </p:nvPr>
        </p:nvSpPr>
        <p:spPr>
          <a:xfrm>
            <a:off x="1143000" y="2488474"/>
            <a:ext cx="9872871" cy="2736669"/>
          </a:xfrm>
        </p:spPr>
        <p:txBody>
          <a:bodyPr>
            <a:normAutofit/>
          </a:bodyPr>
          <a:lstStyle/>
          <a:p>
            <a:r>
              <a:rPr lang="en-GB" sz="2800" dirty="0"/>
              <a:t>Non-Technical Role – </a:t>
            </a:r>
            <a:r>
              <a:rPr lang="en-GB" sz="2800" b="1" dirty="0" smtClean="0"/>
              <a:t>Integration</a:t>
            </a:r>
            <a:endParaRPr lang="en-GB" sz="2800" b="1" dirty="0"/>
          </a:p>
          <a:p>
            <a:pPr lvl="1">
              <a:buFont typeface="Courier New" panose="02070309020205020404" pitchFamily="49" charset="0"/>
              <a:buChar char="o"/>
            </a:pPr>
            <a:r>
              <a:rPr lang="en-GB" sz="2800" dirty="0" smtClean="0"/>
              <a:t>Planning how the extra components will be integrated into the core software</a:t>
            </a:r>
            <a:endParaRPr lang="en-GB" sz="2800" dirty="0"/>
          </a:p>
          <a:p>
            <a:r>
              <a:rPr lang="en-GB" sz="2800" dirty="0"/>
              <a:t>Contribution to Development</a:t>
            </a:r>
          </a:p>
          <a:p>
            <a:pPr lvl="1">
              <a:buFont typeface="Courier New" panose="02070309020205020404" pitchFamily="49" charset="0"/>
              <a:buChar char="o"/>
            </a:pPr>
            <a:r>
              <a:rPr lang="en-GB" sz="2800" dirty="0" smtClean="0"/>
              <a:t>Creating </a:t>
            </a:r>
            <a:r>
              <a:rPr lang="en-GB" sz="2800" dirty="0"/>
              <a:t>the page with </a:t>
            </a:r>
            <a:r>
              <a:rPr lang="en-GB" sz="2800" dirty="0" smtClean="0"/>
              <a:t>the items information</a:t>
            </a:r>
            <a:endParaRPr lang="en-GB" sz="2800" dirty="0"/>
          </a:p>
        </p:txBody>
      </p:sp>
    </p:spTree>
    <p:extLst>
      <p:ext uri="{BB962C8B-B14F-4D97-AF65-F5344CB8AC3E}">
        <p14:creationId xmlns:p14="http://schemas.microsoft.com/office/powerpoint/2010/main" val="24410715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FCEPH | Project Plan</a:t>
            </a:r>
            <a:endParaRPr lang="en-GB" dirty="0"/>
          </a:p>
        </p:txBody>
      </p:sp>
      <p:sp>
        <p:nvSpPr>
          <p:cNvPr id="3" name="Content Placeholder 2"/>
          <p:cNvSpPr>
            <a:spLocks noGrp="1"/>
          </p:cNvSpPr>
          <p:nvPr>
            <p:ph idx="1"/>
          </p:nvPr>
        </p:nvSpPr>
        <p:spPr/>
        <p:txBody>
          <a:bodyPr>
            <a:normAutofit lnSpcReduction="10000"/>
          </a:bodyPr>
          <a:lstStyle/>
          <a:p>
            <a:pPr marL="45720" indent="0">
              <a:buNone/>
            </a:pPr>
            <a:r>
              <a:rPr lang="en-GB" sz="2400" dirty="0" smtClean="0"/>
              <a:t>Our project objective is to create an application and website for the supermarket. To accomplish this we created a project plan. This helps us set guidelines and create structure to our project and team. </a:t>
            </a:r>
          </a:p>
          <a:p>
            <a:pPr marL="45720" indent="0">
              <a:buNone/>
            </a:pPr>
            <a:r>
              <a:rPr lang="en-GB" sz="2400" dirty="0" smtClean="0"/>
              <a:t>Our project plan contains:</a:t>
            </a:r>
          </a:p>
          <a:p>
            <a:pPr lvl="1"/>
            <a:r>
              <a:rPr lang="en-GB" sz="2400" dirty="0" smtClean="0"/>
              <a:t>A definition of everyone's roles</a:t>
            </a:r>
          </a:p>
          <a:p>
            <a:pPr lvl="1"/>
            <a:r>
              <a:rPr lang="en-GB" sz="2400" dirty="0" smtClean="0"/>
              <a:t>An outlining of what software and resources are used</a:t>
            </a:r>
          </a:p>
          <a:p>
            <a:pPr lvl="1"/>
            <a:r>
              <a:rPr lang="en-GB" sz="2400" dirty="0" smtClean="0"/>
              <a:t>A weekly work schedule </a:t>
            </a:r>
          </a:p>
          <a:p>
            <a:pPr lvl="1"/>
            <a:r>
              <a:rPr lang="en-GB" sz="2400" dirty="0" smtClean="0"/>
              <a:t>The supermarket name</a:t>
            </a:r>
          </a:p>
          <a:p>
            <a:pPr lvl="1"/>
            <a:r>
              <a:rPr lang="en-GB" sz="2400" dirty="0" smtClean="0"/>
              <a:t>The colour scheme. Green, Blue and White</a:t>
            </a:r>
          </a:p>
          <a:p>
            <a:pPr lvl="1"/>
            <a:r>
              <a:rPr lang="en-GB" sz="2400" dirty="0" smtClean="0"/>
              <a:t>The logo</a:t>
            </a:r>
            <a:endParaRPr lang="en-GB" sz="2400" dirty="0"/>
          </a:p>
          <a:p>
            <a:pPr lvl="1"/>
            <a:r>
              <a:rPr lang="en-GB" sz="2400" dirty="0" smtClean="0"/>
              <a:t>Etc.</a:t>
            </a:r>
          </a:p>
        </p:txBody>
      </p:sp>
      <p:grpSp>
        <p:nvGrpSpPr>
          <p:cNvPr id="7" name="Group 6"/>
          <p:cNvGrpSpPr/>
          <p:nvPr/>
        </p:nvGrpSpPr>
        <p:grpSpPr>
          <a:xfrm>
            <a:off x="8950567" y="5199937"/>
            <a:ext cx="1143001" cy="879230"/>
            <a:chOff x="7218485" y="4853354"/>
            <a:chExt cx="709246" cy="533400"/>
          </a:xfrm>
        </p:grpSpPr>
        <p:sp>
          <p:nvSpPr>
            <p:cNvPr id="4" name="Rounded Rectangle 3"/>
            <p:cNvSpPr/>
            <p:nvPr/>
          </p:nvSpPr>
          <p:spPr>
            <a:xfrm>
              <a:off x="7218485" y="4853354"/>
              <a:ext cx="404446" cy="228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ounded Rectangle 4"/>
            <p:cNvSpPr/>
            <p:nvPr/>
          </p:nvSpPr>
          <p:spPr>
            <a:xfrm>
              <a:off x="7370885" y="5005754"/>
              <a:ext cx="404446" cy="2286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6" name="Rounded Rectangle 5"/>
            <p:cNvSpPr/>
            <p:nvPr/>
          </p:nvSpPr>
          <p:spPr>
            <a:xfrm>
              <a:off x="7523285" y="5158154"/>
              <a:ext cx="404446" cy="228600"/>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GB"/>
            </a:p>
          </p:txBody>
        </p:sp>
      </p:grpSp>
    </p:spTree>
    <p:extLst>
      <p:ext uri="{BB962C8B-B14F-4D97-AF65-F5344CB8AC3E}">
        <p14:creationId xmlns:p14="http://schemas.microsoft.com/office/powerpoint/2010/main" val="17436804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Project </a:t>
            </a:r>
            <a:r>
              <a:rPr lang="en-GB" dirty="0" smtClean="0"/>
              <a:t>Plan</a:t>
            </a:r>
            <a:endParaRPr lang="en-GB" dirty="0"/>
          </a:p>
        </p:txBody>
      </p:sp>
      <p:sp>
        <p:nvSpPr>
          <p:cNvPr id="4" name="Oval 3"/>
          <p:cNvSpPr/>
          <p:nvPr/>
        </p:nvSpPr>
        <p:spPr>
          <a:xfrm>
            <a:off x="4871580" y="1613623"/>
            <a:ext cx="2277687" cy="5985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Core Requirements </a:t>
            </a:r>
            <a:endParaRPr lang="en-GB" dirty="0"/>
          </a:p>
        </p:txBody>
      </p:sp>
      <p:cxnSp>
        <p:nvCxnSpPr>
          <p:cNvPr id="18" name="Straight Connector 17"/>
          <p:cNvCxnSpPr>
            <a:stCxn id="10" idx="0"/>
            <a:endCxn id="4" idx="3"/>
          </p:cNvCxnSpPr>
          <p:nvPr/>
        </p:nvCxnSpPr>
        <p:spPr>
          <a:xfrm flipV="1">
            <a:off x="3061485" y="2124489"/>
            <a:ext cx="2143655" cy="1200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6" idx="0"/>
            <a:endCxn id="4" idx="2"/>
          </p:cNvCxnSpPr>
          <p:nvPr/>
        </p:nvCxnSpPr>
        <p:spPr>
          <a:xfrm flipV="1">
            <a:off x="1226823" y="1912882"/>
            <a:ext cx="3644757" cy="7811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8" idx="0"/>
          </p:cNvCxnSpPr>
          <p:nvPr/>
        </p:nvCxnSpPr>
        <p:spPr>
          <a:xfrm flipV="1">
            <a:off x="4975864" y="2212140"/>
            <a:ext cx="813047" cy="16791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5" idx="0"/>
          </p:cNvCxnSpPr>
          <p:nvPr/>
        </p:nvCxnSpPr>
        <p:spPr>
          <a:xfrm flipH="1" flipV="1">
            <a:off x="6401827" y="2212140"/>
            <a:ext cx="823696" cy="16791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9" idx="0"/>
            <a:endCxn id="4" idx="5"/>
          </p:cNvCxnSpPr>
          <p:nvPr/>
        </p:nvCxnSpPr>
        <p:spPr>
          <a:xfrm flipH="1" flipV="1">
            <a:off x="6815707" y="2124489"/>
            <a:ext cx="2306607" cy="1200899"/>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7" idx="0"/>
            <a:endCxn id="4" idx="6"/>
          </p:cNvCxnSpPr>
          <p:nvPr/>
        </p:nvCxnSpPr>
        <p:spPr>
          <a:xfrm flipH="1" flipV="1">
            <a:off x="7149267" y="1912882"/>
            <a:ext cx="3798917" cy="731980"/>
          </a:xfrm>
          <a:prstGeom prst="line">
            <a:avLst/>
          </a:prstGeom>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309492" y="2694030"/>
            <a:ext cx="1834662" cy="1883070"/>
            <a:chOff x="379828" y="2597318"/>
            <a:chExt cx="1834662" cy="1883070"/>
          </a:xfrm>
        </p:grpSpPr>
        <p:sp>
          <p:nvSpPr>
            <p:cNvPr id="11" name="TextBox 10"/>
            <p:cNvSpPr txBox="1"/>
            <p:nvPr/>
          </p:nvSpPr>
          <p:spPr>
            <a:xfrm>
              <a:off x="429652" y="3280059"/>
              <a:ext cx="1726810"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log in or register.</a:t>
              </a:r>
              <a:endParaRPr lang="en-GB" dirty="0"/>
            </a:p>
          </p:txBody>
        </p:sp>
        <p:sp>
          <p:nvSpPr>
            <p:cNvPr id="6" name="Rounded Rectangle 5"/>
            <p:cNvSpPr/>
            <p:nvPr/>
          </p:nvSpPr>
          <p:spPr>
            <a:xfrm>
              <a:off x="379828" y="2597318"/>
              <a:ext cx="1834662"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Login/Register Page</a:t>
              </a:r>
              <a:endParaRPr lang="en-GB" dirty="0"/>
            </a:p>
          </p:txBody>
        </p:sp>
      </p:grpSp>
      <p:grpSp>
        <p:nvGrpSpPr>
          <p:cNvPr id="37" name="Group 36"/>
          <p:cNvGrpSpPr/>
          <p:nvPr/>
        </p:nvGrpSpPr>
        <p:grpSpPr>
          <a:xfrm>
            <a:off x="2144154" y="3325388"/>
            <a:ext cx="1834662" cy="1886130"/>
            <a:chOff x="2214490" y="3228676"/>
            <a:chExt cx="1834662" cy="1886130"/>
          </a:xfrm>
        </p:grpSpPr>
        <p:sp>
          <p:nvSpPr>
            <p:cNvPr id="12" name="TextBox 11"/>
            <p:cNvSpPr txBox="1"/>
            <p:nvPr/>
          </p:nvSpPr>
          <p:spPr>
            <a:xfrm>
              <a:off x="2283975" y="3914477"/>
              <a:ext cx="1703634"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view the items available.</a:t>
              </a:r>
              <a:endParaRPr lang="en-GB" dirty="0"/>
            </a:p>
          </p:txBody>
        </p:sp>
        <p:sp>
          <p:nvSpPr>
            <p:cNvPr id="10" name="Rounded Rectangle 9"/>
            <p:cNvSpPr/>
            <p:nvPr/>
          </p:nvSpPr>
          <p:spPr>
            <a:xfrm>
              <a:off x="2214490" y="3228676"/>
              <a:ext cx="1834662"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Products Page</a:t>
              </a:r>
              <a:endParaRPr lang="en-GB" dirty="0"/>
            </a:p>
          </p:txBody>
        </p:sp>
      </p:grpSp>
      <p:grpSp>
        <p:nvGrpSpPr>
          <p:cNvPr id="38" name="Group 37"/>
          <p:cNvGrpSpPr/>
          <p:nvPr/>
        </p:nvGrpSpPr>
        <p:grpSpPr>
          <a:xfrm>
            <a:off x="4052086" y="3891299"/>
            <a:ext cx="1847555" cy="2440127"/>
            <a:chOff x="4122422" y="3794587"/>
            <a:chExt cx="1847555" cy="2440127"/>
          </a:xfrm>
        </p:grpSpPr>
        <p:sp>
          <p:nvSpPr>
            <p:cNvPr id="13" name="TextBox 12"/>
            <p:cNvSpPr txBox="1"/>
            <p:nvPr/>
          </p:nvSpPr>
          <p:spPr>
            <a:xfrm>
              <a:off x="4249935" y="4480388"/>
              <a:ext cx="1592527" cy="1754326"/>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select items and view a detailed description.</a:t>
              </a:r>
              <a:endParaRPr lang="en-GB" dirty="0"/>
            </a:p>
          </p:txBody>
        </p:sp>
        <p:sp>
          <p:nvSpPr>
            <p:cNvPr id="8" name="Rounded Rectangle 7"/>
            <p:cNvSpPr/>
            <p:nvPr/>
          </p:nvSpPr>
          <p:spPr>
            <a:xfrm>
              <a:off x="4122422" y="3794587"/>
              <a:ext cx="1847555"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Item Page</a:t>
              </a:r>
              <a:endParaRPr lang="en-GB" dirty="0"/>
            </a:p>
          </p:txBody>
        </p:sp>
      </p:grpSp>
      <p:grpSp>
        <p:nvGrpSpPr>
          <p:cNvPr id="39" name="Group 38"/>
          <p:cNvGrpSpPr/>
          <p:nvPr/>
        </p:nvGrpSpPr>
        <p:grpSpPr>
          <a:xfrm>
            <a:off x="6279178" y="3891299"/>
            <a:ext cx="1892690" cy="1886130"/>
            <a:chOff x="6349514" y="3794587"/>
            <a:chExt cx="1892690" cy="1886130"/>
          </a:xfrm>
        </p:grpSpPr>
        <p:sp>
          <p:nvSpPr>
            <p:cNvPr id="14" name="TextBox 13"/>
            <p:cNvSpPr txBox="1"/>
            <p:nvPr/>
          </p:nvSpPr>
          <p:spPr>
            <a:xfrm>
              <a:off x="6499595" y="4480388"/>
              <a:ext cx="1592527"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add items to basket.</a:t>
              </a:r>
              <a:endParaRPr lang="en-GB" dirty="0"/>
            </a:p>
          </p:txBody>
        </p:sp>
        <p:sp>
          <p:nvSpPr>
            <p:cNvPr id="5" name="Rounded Rectangle 4"/>
            <p:cNvSpPr/>
            <p:nvPr/>
          </p:nvSpPr>
          <p:spPr>
            <a:xfrm>
              <a:off x="6349514" y="3794587"/>
              <a:ext cx="1892690"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Basket Page</a:t>
              </a:r>
              <a:endParaRPr lang="en-GB" dirty="0"/>
            </a:p>
          </p:txBody>
        </p:sp>
      </p:grpSp>
      <p:grpSp>
        <p:nvGrpSpPr>
          <p:cNvPr id="40" name="Group 39"/>
          <p:cNvGrpSpPr/>
          <p:nvPr/>
        </p:nvGrpSpPr>
        <p:grpSpPr>
          <a:xfrm>
            <a:off x="8229895" y="3325388"/>
            <a:ext cx="1784838" cy="2163129"/>
            <a:chOff x="8300231" y="3228676"/>
            <a:chExt cx="1784838" cy="2163129"/>
          </a:xfrm>
        </p:grpSpPr>
        <p:sp>
          <p:nvSpPr>
            <p:cNvPr id="15" name="TextBox 14"/>
            <p:cNvSpPr txBox="1"/>
            <p:nvPr/>
          </p:nvSpPr>
          <p:spPr>
            <a:xfrm>
              <a:off x="8396386" y="3914477"/>
              <a:ext cx="1592527" cy="147732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checkout items in their basket.</a:t>
              </a:r>
              <a:endParaRPr lang="en-GB" dirty="0"/>
            </a:p>
          </p:txBody>
        </p:sp>
        <p:sp>
          <p:nvSpPr>
            <p:cNvPr id="9" name="Rounded Rectangle 8"/>
            <p:cNvSpPr/>
            <p:nvPr/>
          </p:nvSpPr>
          <p:spPr>
            <a:xfrm>
              <a:off x="8300231" y="3228676"/>
              <a:ext cx="1784838"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Checkout Page</a:t>
              </a:r>
              <a:endParaRPr lang="en-GB" dirty="0"/>
            </a:p>
          </p:txBody>
        </p:sp>
      </p:grpSp>
      <p:grpSp>
        <p:nvGrpSpPr>
          <p:cNvPr id="41" name="Group 40"/>
          <p:cNvGrpSpPr/>
          <p:nvPr/>
        </p:nvGrpSpPr>
        <p:grpSpPr>
          <a:xfrm>
            <a:off x="10014733" y="2644862"/>
            <a:ext cx="1866901" cy="2157854"/>
            <a:chOff x="10085069" y="2548150"/>
            <a:chExt cx="1866901" cy="2157854"/>
          </a:xfrm>
        </p:grpSpPr>
        <p:sp>
          <p:nvSpPr>
            <p:cNvPr id="16" name="TextBox 15"/>
            <p:cNvSpPr txBox="1"/>
            <p:nvPr/>
          </p:nvSpPr>
          <p:spPr>
            <a:xfrm>
              <a:off x="10221056" y="3228676"/>
              <a:ext cx="1592527" cy="147732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dirty="0" smtClean="0"/>
                <a:t>Customers should be able to choose a delivery date for their items.</a:t>
              </a:r>
              <a:endParaRPr lang="en-GB" dirty="0"/>
            </a:p>
          </p:txBody>
        </p:sp>
        <p:sp>
          <p:nvSpPr>
            <p:cNvPr id="7" name="Rounded Rectangle 6"/>
            <p:cNvSpPr/>
            <p:nvPr/>
          </p:nvSpPr>
          <p:spPr>
            <a:xfrm>
              <a:off x="10085069" y="2548150"/>
              <a:ext cx="1866901" cy="68580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smtClean="0"/>
                <a:t>Delivery Page</a:t>
              </a:r>
              <a:endParaRPr lang="en-GB" dirty="0"/>
            </a:p>
          </p:txBody>
        </p:sp>
      </p:grpSp>
    </p:spTree>
    <p:extLst>
      <p:ext uri="{BB962C8B-B14F-4D97-AF65-F5344CB8AC3E}">
        <p14:creationId xmlns:p14="http://schemas.microsoft.com/office/powerpoint/2010/main" val="34822860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1000"/>
                                        <p:tgtEl>
                                          <p:spTgt spid="18"/>
                                        </p:tgtEl>
                                      </p:cBhvr>
                                    </p:animEffect>
                                    <p:anim calcmode="lin" valueType="num">
                                      <p:cBhvr>
                                        <p:cTn id="25" dur="1000" fill="hold"/>
                                        <p:tgtEl>
                                          <p:spTgt spid="18"/>
                                        </p:tgtEl>
                                        <p:attrNameLst>
                                          <p:attrName>ppt_x</p:attrName>
                                        </p:attrNameLst>
                                      </p:cBhvr>
                                      <p:tavLst>
                                        <p:tav tm="0">
                                          <p:val>
                                            <p:strVal val="#ppt_x"/>
                                          </p:val>
                                        </p:tav>
                                        <p:tav tm="100000">
                                          <p:val>
                                            <p:strVal val="#ppt_x"/>
                                          </p:val>
                                        </p:tav>
                                      </p:tavLst>
                                    </p:anim>
                                    <p:anim calcmode="lin" valueType="num">
                                      <p:cBhvr>
                                        <p:cTn id="2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1000"/>
                                        <p:tgtEl>
                                          <p:spTgt spid="38"/>
                                        </p:tgtEl>
                                      </p:cBhvr>
                                    </p:animEffect>
                                    <p:anim calcmode="lin" valueType="num">
                                      <p:cBhvr>
                                        <p:cTn id="32" dur="1000" fill="hold"/>
                                        <p:tgtEl>
                                          <p:spTgt spid="38"/>
                                        </p:tgtEl>
                                        <p:attrNameLst>
                                          <p:attrName>ppt_x</p:attrName>
                                        </p:attrNameLst>
                                      </p:cBhvr>
                                      <p:tavLst>
                                        <p:tav tm="0">
                                          <p:val>
                                            <p:strVal val="#ppt_x"/>
                                          </p:val>
                                        </p:tav>
                                        <p:tav tm="100000">
                                          <p:val>
                                            <p:strVal val="#ppt_x"/>
                                          </p:val>
                                        </p:tav>
                                      </p:tavLst>
                                    </p:anim>
                                    <p:anim calcmode="lin" valueType="num">
                                      <p:cBhvr>
                                        <p:cTn id="33" dur="1000" fill="hold"/>
                                        <p:tgtEl>
                                          <p:spTgt spid="38"/>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1000"/>
                                        <p:tgtEl>
                                          <p:spTgt spid="23"/>
                                        </p:tgtEl>
                                      </p:cBhvr>
                                    </p:animEffect>
                                    <p:anim calcmode="lin" valueType="num">
                                      <p:cBhvr>
                                        <p:cTn id="37" dur="1000" fill="hold"/>
                                        <p:tgtEl>
                                          <p:spTgt spid="23"/>
                                        </p:tgtEl>
                                        <p:attrNameLst>
                                          <p:attrName>ppt_x</p:attrName>
                                        </p:attrNameLst>
                                      </p:cBhvr>
                                      <p:tavLst>
                                        <p:tav tm="0">
                                          <p:val>
                                            <p:strVal val="#ppt_x"/>
                                          </p:val>
                                        </p:tav>
                                        <p:tav tm="100000">
                                          <p:val>
                                            <p:strVal val="#ppt_x"/>
                                          </p:val>
                                        </p:tav>
                                      </p:tavLst>
                                    </p:anim>
                                    <p:anim calcmode="lin" valueType="num">
                                      <p:cBhvr>
                                        <p:cTn id="3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1000"/>
                                        <p:tgtEl>
                                          <p:spTgt spid="39"/>
                                        </p:tgtEl>
                                      </p:cBhvr>
                                    </p:animEffect>
                                    <p:anim calcmode="lin" valueType="num">
                                      <p:cBhvr>
                                        <p:cTn id="44" dur="1000" fill="hold"/>
                                        <p:tgtEl>
                                          <p:spTgt spid="39"/>
                                        </p:tgtEl>
                                        <p:attrNameLst>
                                          <p:attrName>ppt_x</p:attrName>
                                        </p:attrNameLst>
                                      </p:cBhvr>
                                      <p:tavLst>
                                        <p:tav tm="0">
                                          <p:val>
                                            <p:strVal val="#ppt_x"/>
                                          </p:val>
                                        </p:tav>
                                        <p:tav tm="100000">
                                          <p:val>
                                            <p:strVal val="#ppt_x"/>
                                          </p:val>
                                        </p:tav>
                                      </p:tavLst>
                                    </p:anim>
                                    <p:anim calcmode="lin" valueType="num">
                                      <p:cBhvr>
                                        <p:cTn id="45" dur="1000" fill="hold"/>
                                        <p:tgtEl>
                                          <p:spTgt spid="39"/>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0"/>
                                        <p:tgtEl>
                                          <p:spTgt spid="25"/>
                                        </p:tgtEl>
                                      </p:cBhvr>
                                    </p:animEffect>
                                    <p:anim calcmode="lin" valueType="num">
                                      <p:cBhvr>
                                        <p:cTn id="49" dur="1000" fill="hold"/>
                                        <p:tgtEl>
                                          <p:spTgt spid="25"/>
                                        </p:tgtEl>
                                        <p:attrNameLst>
                                          <p:attrName>ppt_x</p:attrName>
                                        </p:attrNameLst>
                                      </p:cBhvr>
                                      <p:tavLst>
                                        <p:tav tm="0">
                                          <p:val>
                                            <p:strVal val="#ppt_x"/>
                                          </p:val>
                                        </p:tav>
                                        <p:tav tm="100000">
                                          <p:val>
                                            <p:strVal val="#ppt_x"/>
                                          </p:val>
                                        </p:tav>
                                      </p:tavLst>
                                    </p:anim>
                                    <p:anim calcmode="lin" valueType="num">
                                      <p:cBhvr>
                                        <p:cTn id="5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fade">
                                      <p:cBhvr>
                                        <p:cTn id="55" dur="1000"/>
                                        <p:tgtEl>
                                          <p:spTgt spid="40"/>
                                        </p:tgtEl>
                                      </p:cBhvr>
                                    </p:animEffect>
                                    <p:anim calcmode="lin" valueType="num">
                                      <p:cBhvr>
                                        <p:cTn id="56" dur="1000" fill="hold"/>
                                        <p:tgtEl>
                                          <p:spTgt spid="40"/>
                                        </p:tgtEl>
                                        <p:attrNameLst>
                                          <p:attrName>ppt_x</p:attrName>
                                        </p:attrNameLst>
                                      </p:cBhvr>
                                      <p:tavLst>
                                        <p:tav tm="0">
                                          <p:val>
                                            <p:strVal val="#ppt_x"/>
                                          </p:val>
                                        </p:tav>
                                        <p:tav tm="100000">
                                          <p:val>
                                            <p:strVal val="#ppt_x"/>
                                          </p:val>
                                        </p:tav>
                                      </p:tavLst>
                                    </p:anim>
                                    <p:anim calcmode="lin" valueType="num">
                                      <p:cBhvr>
                                        <p:cTn id="57" dur="1000" fill="hold"/>
                                        <p:tgtEl>
                                          <p:spTgt spid="40"/>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fade">
                                      <p:cBhvr>
                                        <p:cTn id="60" dur="1000"/>
                                        <p:tgtEl>
                                          <p:spTgt spid="27"/>
                                        </p:tgtEl>
                                      </p:cBhvr>
                                    </p:animEffect>
                                    <p:anim calcmode="lin" valueType="num">
                                      <p:cBhvr>
                                        <p:cTn id="61" dur="1000" fill="hold"/>
                                        <p:tgtEl>
                                          <p:spTgt spid="27"/>
                                        </p:tgtEl>
                                        <p:attrNameLst>
                                          <p:attrName>ppt_x</p:attrName>
                                        </p:attrNameLst>
                                      </p:cBhvr>
                                      <p:tavLst>
                                        <p:tav tm="0">
                                          <p:val>
                                            <p:strVal val="#ppt_x"/>
                                          </p:val>
                                        </p:tav>
                                        <p:tav tm="100000">
                                          <p:val>
                                            <p:strVal val="#ppt_x"/>
                                          </p:val>
                                        </p:tav>
                                      </p:tavLst>
                                    </p:anim>
                                    <p:anim calcmode="lin" valueType="num">
                                      <p:cBhvr>
                                        <p:cTn id="62"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fade">
                                      <p:cBhvr>
                                        <p:cTn id="67" dur="1000"/>
                                        <p:tgtEl>
                                          <p:spTgt spid="41"/>
                                        </p:tgtEl>
                                      </p:cBhvr>
                                    </p:animEffect>
                                    <p:anim calcmode="lin" valueType="num">
                                      <p:cBhvr>
                                        <p:cTn id="68" dur="1000" fill="hold"/>
                                        <p:tgtEl>
                                          <p:spTgt spid="41"/>
                                        </p:tgtEl>
                                        <p:attrNameLst>
                                          <p:attrName>ppt_x</p:attrName>
                                        </p:attrNameLst>
                                      </p:cBhvr>
                                      <p:tavLst>
                                        <p:tav tm="0">
                                          <p:val>
                                            <p:strVal val="#ppt_x"/>
                                          </p:val>
                                        </p:tav>
                                        <p:tav tm="100000">
                                          <p:val>
                                            <p:strVal val="#ppt_x"/>
                                          </p:val>
                                        </p:tav>
                                      </p:tavLst>
                                    </p:anim>
                                    <p:anim calcmode="lin" valueType="num">
                                      <p:cBhvr>
                                        <p:cTn id="69" dur="1000" fill="hold"/>
                                        <p:tgtEl>
                                          <p:spTgt spid="41"/>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29"/>
                                        </p:tgtEl>
                                        <p:attrNameLst>
                                          <p:attrName>style.visibility</p:attrName>
                                        </p:attrNameLst>
                                      </p:cBhvr>
                                      <p:to>
                                        <p:strVal val="visible"/>
                                      </p:to>
                                    </p:set>
                                    <p:animEffect transition="in" filter="fade">
                                      <p:cBhvr>
                                        <p:cTn id="72" dur="1000"/>
                                        <p:tgtEl>
                                          <p:spTgt spid="29"/>
                                        </p:tgtEl>
                                      </p:cBhvr>
                                    </p:animEffect>
                                    <p:anim calcmode="lin" valueType="num">
                                      <p:cBhvr>
                                        <p:cTn id="73" dur="1000" fill="hold"/>
                                        <p:tgtEl>
                                          <p:spTgt spid="29"/>
                                        </p:tgtEl>
                                        <p:attrNameLst>
                                          <p:attrName>ppt_x</p:attrName>
                                        </p:attrNameLst>
                                      </p:cBhvr>
                                      <p:tavLst>
                                        <p:tav tm="0">
                                          <p:val>
                                            <p:strVal val="#ppt_x"/>
                                          </p:val>
                                        </p:tav>
                                        <p:tav tm="100000">
                                          <p:val>
                                            <p:strVal val="#ppt_x"/>
                                          </p:val>
                                        </p:tav>
                                      </p:tavLst>
                                    </p:anim>
                                    <p:anim calcmode="lin" valueType="num">
                                      <p:cBhvr>
                                        <p:cTn id="74"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FCEPH | Project </a:t>
            </a:r>
            <a:r>
              <a:rPr lang="en-GB" dirty="0" smtClean="0"/>
              <a:t>Plan </a:t>
            </a:r>
            <a:endParaRPr lang="en-GB" dirty="0"/>
          </a:p>
        </p:txBody>
      </p:sp>
      <p:pic>
        <p:nvPicPr>
          <p:cNvPr id="5" name="Picture 4"/>
          <p:cNvPicPr>
            <a:picLocks noChangeAspect="1"/>
          </p:cNvPicPr>
          <p:nvPr/>
        </p:nvPicPr>
        <p:blipFill>
          <a:blip r:embed="rId3"/>
          <a:stretch>
            <a:fillRect/>
          </a:stretch>
        </p:blipFill>
        <p:spPr>
          <a:xfrm>
            <a:off x="-15004" y="191594"/>
            <a:ext cx="12207004" cy="6348046"/>
          </a:xfrm>
          <a:prstGeom prst="rect">
            <a:avLst/>
          </a:prstGeom>
        </p:spPr>
      </p:pic>
    </p:spTree>
    <p:extLst>
      <p:ext uri="{BB962C8B-B14F-4D97-AF65-F5344CB8AC3E}">
        <p14:creationId xmlns:p14="http://schemas.microsoft.com/office/powerpoint/2010/main" val="2031360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Basis">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237</TotalTime>
  <Words>1439</Words>
  <Application>Microsoft Office PowerPoint</Application>
  <PresentationFormat>Widescreen</PresentationFormat>
  <Paragraphs>173</Paragraphs>
  <Slides>19</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Corbel</vt:lpstr>
      <vt:lpstr>Courier New</vt:lpstr>
      <vt:lpstr>Georgia</vt:lpstr>
      <vt:lpstr>Basis</vt:lpstr>
      <vt:lpstr>Group 3 – FCEPH</vt:lpstr>
      <vt:lpstr>FCEPH | Introduction</vt:lpstr>
      <vt:lpstr>FCEPH | Anis</vt:lpstr>
      <vt:lpstr>FCEPH | Jennifer</vt:lpstr>
      <vt:lpstr>FCEPH | Benjamin</vt:lpstr>
      <vt:lpstr>FCEPH | Nazir</vt:lpstr>
      <vt:lpstr>FCEPH | Project Plan</vt:lpstr>
      <vt:lpstr>FCEPH | Project Plan</vt:lpstr>
      <vt:lpstr>FCEPH | Project Plan </vt:lpstr>
      <vt:lpstr>FCEPH | Project Plan - Gantt Chart</vt:lpstr>
      <vt:lpstr>Feature and concept Ideas from other supermarket apps</vt:lpstr>
      <vt:lpstr>App Breakdown</vt:lpstr>
      <vt:lpstr>Mobile App design </vt:lpstr>
      <vt:lpstr>Home Page Categories </vt:lpstr>
      <vt:lpstr>FCEPH | Progress - Week 1&amp;2</vt:lpstr>
      <vt:lpstr>FCEPH | Progress – Week 3&amp;4</vt:lpstr>
      <vt:lpstr>FCEPH | Progress – Week 5</vt:lpstr>
      <vt:lpstr>FCEPH | Conclusion - Future Progress</vt:lpstr>
      <vt:lpstr>Any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3 – The Beast Nation</dc:title>
  <dc:creator>Jennifer Odongo</dc:creator>
  <cp:lastModifiedBy>Jennifer Odongo</cp:lastModifiedBy>
  <cp:revision>64</cp:revision>
  <dcterms:created xsi:type="dcterms:W3CDTF">2017-01-27T16:25:17Z</dcterms:created>
  <dcterms:modified xsi:type="dcterms:W3CDTF">2017-02-20T23:47:41Z</dcterms:modified>
</cp:coreProperties>
</file>

<file path=docProps/thumbnail.jpeg>
</file>